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1"/>
  </p:sldMasterIdLst>
  <p:notesMasterIdLst>
    <p:notesMasterId r:id="rId13"/>
  </p:notesMasterIdLst>
  <p:sldIdLst>
    <p:sldId id="257" r:id="rId2"/>
    <p:sldId id="258" r:id="rId3"/>
    <p:sldId id="256" r:id="rId4"/>
    <p:sldId id="266" r:id="rId5"/>
    <p:sldId id="267" r:id="rId6"/>
    <p:sldId id="269" r:id="rId7"/>
    <p:sldId id="270" r:id="rId8"/>
    <p:sldId id="271" r:id="rId9"/>
    <p:sldId id="272" r:id="rId10"/>
    <p:sldId id="264" r:id="rId11"/>
    <p:sldId id="265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11" autoAdjust="0"/>
    <p:restoredTop sz="96405" autoAdjust="0"/>
  </p:normalViewPr>
  <p:slideViewPr>
    <p:cSldViewPr snapToGrid="0" snapToObjects="1">
      <p:cViewPr varScale="1">
        <p:scale>
          <a:sx n="114" d="100"/>
          <a:sy n="114" d="100"/>
        </p:scale>
        <p:origin x="55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3" d="100"/>
          <a:sy n="43" d="100"/>
        </p:scale>
        <p:origin x="248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BE3A3-DD28-4642-A774-D32914B1B771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86EA4-1501-2346-AFEE-7AF9EFEB93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36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6EA4-1501-2346-AFEE-7AF9EFEB938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816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E9DE-A7C5-624E-8970-44DCCC0F657C}" type="datetime1">
              <a:rPr lang="de-DE" smtClean="0"/>
              <a:t>03.05.2022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0DFF42A-33E2-314E-9F41-3766DB11CC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1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C429-53AD-0846-8F3D-3C1F10A4485D}" type="datetime1">
              <a:rPr lang="de-DE" smtClean="0"/>
              <a:t>03.05.2022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DFF42A-33E2-314E-9F41-3766DB11CC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28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FD9-409C-4048-9EEC-52244A602253}" type="datetime1">
              <a:rPr lang="de-DE" smtClean="0"/>
              <a:t>03.05.2022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DFF42A-33E2-314E-9F41-3766DB11CC2C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97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B5B7-AB59-8341-B510-E4C346D79427}" type="datetime1">
              <a:rPr lang="de-DE" smtClean="0"/>
              <a:t>03.05.2022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DFF42A-33E2-314E-9F41-3766DB11CC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168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2157-E367-5E4D-A0BF-6D43C07CA603}" type="datetime1">
              <a:rPr lang="de-DE" smtClean="0"/>
              <a:t>03.05.2022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DFF42A-33E2-314E-9F41-3766DB11CC2C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153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C070-F845-9A40-AA95-D28D623E6AEB}" type="datetime1">
              <a:rPr lang="de-DE" smtClean="0"/>
              <a:t>03.05.2022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DFF42A-33E2-314E-9F41-3766DB11CC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253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CA1A-E546-1E4C-A53B-CCEA23028A91}" type="datetime1">
              <a:rPr lang="de-DE" smtClean="0"/>
              <a:t>03.05.2022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F42A-33E2-314E-9F41-3766DB11CC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634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AD27-343E-9542-9383-B637E33DBCCC}" type="datetime1">
              <a:rPr lang="de-DE" smtClean="0"/>
              <a:t>03.05.2022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F42A-33E2-314E-9F41-3766DB11CC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35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2F72-D54E-7D4E-8FAC-F000194AE0DB}" type="datetime1">
              <a:rPr lang="de-DE" smtClean="0"/>
              <a:t>03.05.2022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F42A-33E2-314E-9F41-3766DB11CC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26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5C0A-7A8F-B84E-90BA-0D135B991747}" type="datetime1">
              <a:rPr lang="de-DE" smtClean="0"/>
              <a:t>03.05.2022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DFF42A-33E2-314E-9F41-3766DB11CC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25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F362-1C99-C642-A295-76490A18DD4D}" type="datetime1">
              <a:rPr lang="de-DE" smtClean="0"/>
              <a:t>03.05.2022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DFF42A-33E2-314E-9F41-3766DB11CC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83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C2CF-FD1A-A84E-967C-12A5E45B94E5}" type="datetime1">
              <a:rPr lang="de-DE" smtClean="0"/>
              <a:t>03.05.2022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DFF42A-33E2-314E-9F41-3766DB11CC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04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A432-6CD0-EF4C-B395-56A5250D390E}" type="datetime1">
              <a:rPr lang="de-DE" smtClean="0"/>
              <a:t>03.05.2022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F42A-33E2-314E-9F41-3766DB11CC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77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5F89-DCCB-7F45-828F-63E363105516}" type="datetime1">
              <a:rPr lang="de-DE" smtClean="0"/>
              <a:t>03.05.2022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F42A-33E2-314E-9F41-3766DB11CC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21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3C0B-9CCF-B44B-B5D6-301D7308F467}" type="datetime1">
              <a:rPr lang="de-DE" smtClean="0"/>
              <a:t>03.05.2022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F42A-33E2-314E-9F41-3766DB11CC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90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2C62-CCB0-A547-98B2-20FE55E40105}" type="datetime1">
              <a:rPr lang="de-DE" smtClean="0"/>
              <a:t>03.05.2022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DFF42A-33E2-314E-9F41-3766DB11CC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74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4F9DB-371C-CC40-A3E6-F0F381624AC7}" type="datetime1">
              <a:rPr lang="de-DE" smtClean="0"/>
              <a:t>03.05.2022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0DFF42A-33E2-314E-9F41-3766DB11CC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57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reptow@rs-ruhen.d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triezel@rs-ruehen.d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gi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tiff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tiff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EC521AB-A0ED-F941-818E-8E53AB9545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55599"/>
            <a:ext cx="1793604" cy="1083734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37AF838-4B54-3F47-921D-27B29F64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F42A-33E2-314E-9F41-3766DB11CC2C}" type="slidenum">
              <a:rPr lang="de-DE" b="1" smtClean="0"/>
              <a:t>1</a:t>
            </a:fld>
            <a:endParaRPr lang="de-DE" b="1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6329ED6-3F14-E14E-BE81-45EDA2C40833}"/>
              </a:ext>
            </a:extLst>
          </p:cNvPr>
          <p:cNvSpPr txBox="1"/>
          <p:nvPr/>
        </p:nvSpPr>
        <p:spPr>
          <a:xfrm>
            <a:off x="3055035" y="2665005"/>
            <a:ext cx="82668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/>
              <a:t>Herzlich Willkommen zur</a:t>
            </a:r>
          </a:p>
          <a:p>
            <a:pPr algn="ctr"/>
            <a:endParaRPr lang="de-DE" sz="2000" b="1" dirty="0"/>
          </a:p>
          <a:p>
            <a:pPr algn="ctr"/>
            <a:r>
              <a:rPr lang="de-DE" sz="4000" b="1" u="sng" dirty="0"/>
              <a:t>Information</a:t>
            </a:r>
          </a:p>
          <a:p>
            <a:pPr algn="ctr"/>
            <a:endParaRPr lang="de-DE" sz="2000" b="1" dirty="0"/>
          </a:p>
          <a:p>
            <a:pPr algn="ctr"/>
            <a:r>
              <a:rPr lang="de-DE" sz="4000" b="1" dirty="0"/>
              <a:t>für den 8. Jahrgang</a:t>
            </a:r>
          </a:p>
          <a:p>
            <a:pPr algn="ctr"/>
            <a:endParaRPr lang="de-DE" sz="2000" b="1" dirty="0"/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- Profil ab Klasse 9 - 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96E32E5-709F-7542-B4CA-E7173B262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6503" y="605552"/>
            <a:ext cx="3557758" cy="180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EEC0DF8C-AFBF-9D48-84FF-677180075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1799" y="605552"/>
            <a:ext cx="3413853" cy="180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054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EC521AB-A0ED-F941-818E-8E53AB9545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55599"/>
            <a:ext cx="1793604" cy="1083734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37AF838-4B54-3F47-921D-27B29F64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F42A-33E2-314E-9F41-3766DB11CC2C}" type="slidenum">
              <a:rPr lang="de-DE" b="1" smtClean="0"/>
              <a:t>10</a:t>
            </a:fld>
            <a:endParaRPr lang="de-DE" b="1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B9734E4-C054-3048-831D-9B4DFD13A7C0}"/>
              </a:ext>
            </a:extLst>
          </p:cNvPr>
          <p:cNvSpPr/>
          <p:nvPr/>
        </p:nvSpPr>
        <p:spPr>
          <a:xfrm>
            <a:off x="3431745" y="669835"/>
            <a:ext cx="6881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>
                <a:latin typeface="Calibri" panose="020F0502020204030204" pitchFamily="34" charset="0"/>
                <a:cs typeface="Calibri" panose="020F0502020204030204" pitchFamily="34" charset="0"/>
              </a:rPr>
              <a:t>Welches Profil ist das RICHTIGE???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1B55270-04BA-2745-A770-192F4F5BB48A}"/>
              </a:ext>
            </a:extLst>
          </p:cNvPr>
          <p:cNvSpPr/>
          <p:nvPr/>
        </p:nvSpPr>
        <p:spPr>
          <a:xfrm>
            <a:off x="2227736" y="2108073"/>
            <a:ext cx="9628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Für Fragen könnt ihr/können Sie die Schulleitung kontaktieren.	</a:t>
            </a:r>
          </a:p>
          <a:p>
            <a:pPr>
              <a:defRPr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</a:t>
            </a:r>
          </a:p>
          <a:p>
            <a:pPr>
              <a:defRPr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 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  <a:hlinkClick r:id="rId3"/>
              </a:rPr>
              <a:t>treptow@rs-ruhen.de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Tel.: 05833/8487-1</a:t>
            </a:r>
          </a:p>
          <a:p>
            <a:pPr>
              <a:defRPr/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 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  <a:hlinkClick r:id="rId4"/>
              </a:rPr>
              <a:t>striezel@rs-ruehen.de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Tel.: 05833/8487-2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Weiterhin bieten die Klassenlehrer*innen gern individuelle Beratungen an und stehen euch/Ihnen mit Rat und Tat zur Seite.</a:t>
            </a:r>
          </a:p>
        </p:txBody>
      </p:sp>
    </p:spTree>
    <p:extLst>
      <p:ext uri="{BB962C8B-B14F-4D97-AF65-F5344CB8AC3E}">
        <p14:creationId xmlns:p14="http://schemas.microsoft.com/office/powerpoint/2010/main" val="434042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EC521AB-A0ED-F941-818E-8E53AB9545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55599"/>
            <a:ext cx="1793604" cy="1083734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37AF838-4B54-3F47-921D-27B29F64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F42A-33E2-314E-9F41-3766DB11CC2C}" type="slidenum">
              <a:rPr lang="de-DE" b="1" smtClean="0"/>
              <a:t>11</a:t>
            </a:fld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8446AC5-AE9B-3B4C-BDC2-5F982C57C231}"/>
              </a:ext>
            </a:extLst>
          </p:cNvPr>
          <p:cNvSpPr txBox="1"/>
          <p:nvPr/>
        </p:nvSpPr>
        <p:spPr>
          <a:xfrm>
            <a:off x="2309446" y="1955151"/>
            <a:ext cx="9226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Vielen Dank</a:t>
            </a:r>
          </a:p>
          <a:p>
            <a:pPr algn="ctr"/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sz="4000" b="1" dirty="0">
                <a:latin typeface="Calibri" panose="020F0502020204030204" pitchFamily="34" charset="0"/>
                <a:cs typeface="Calibri" panose="020F0502020204030204" pitchFamily="34" charset="0"/>
              </a:rPr>
              <a:t>für Ihr Interesse und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417941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EC521AB-A0ED-F941-818E-8E53AB9545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55599"/>
            <a:ext cx="1793604" cy="1083734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37AF838-4B54-3F47-921D-27B29F64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F42A-33E2-314E-9F41-3766DB11CC2C}" type="slidenum">
              <a:rPr lang="de-DE" b="1" smtClean="0"/>
              <a:t>2</a:t>
            </a:fld>
            <a:endParaRPr lang="de-DE" b="1" dirty="0"/>
          </a:p>
        </p:txBody>
      </p:sp>
      <p:sp>
        <p:nvSpPr>
          <p:cNvPr id="3" name="Rechteck 2"/>
          <p:cNvSpPr/>
          <p:nvPr/>
        </p:nvSpPr>
        <p:spPr>
          <a:xfrm>
            <a:off x="2553329" y="1198642"/>
            <a:ext cx="963867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In den Klassen 9 und 10 erfolgt eine Schwerpunktbildung – das Wählen eines Profils. </a:t>
            </a:r>
          </a:p>
          <a:p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Das Profil ersetzt einen WPK und findet 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zweistündig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statt.</a:t>
            </a:r>
          </a:p>
          <a:p>
            <a:pPr marL="342900" indent="-342900">
              <a:buFont typeface="Wingdings" pitchFamily="2" charset="2"/>
              <a:buChar char="v"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Ein Neueinstieg in das Profil Französisch, welches vierstündig durchgeführt wird, ist nicht mehr möglich.</a:t>
            </a: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Es wird für 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Klasse 9 und 10 gewählt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– also für 2 Jahre. Ein späterer Wechsel ist nicht mehr möglich.</a:t>
            </a:r>
          </a:p>
          <a:p>
            <a:pPr marL="342900" indent="-342900">
              <a:buFont typeface="Wingdings" pitchFamily="2" charset="2"/>
              <a:buChar char="v"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Die Profile werden benotet und sind relevant für eine Versetzung.</a:t>
            </a:r>
          </a:p>
          <a:p>
            <a:pPr marL="342900" indent="-342900">
              <a:buFont typeface="Wingdings" pitchFamily="2" charset="2"/>
              <a:buChar char="v"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Die Jahresendnote in einem Profil setzt sich aus folgenden Bereichen zusammen:</a:t>
            </a:r>
          </a:p>
          <a:p>
            <a:pPr marL="715963" indent="309563">
              <a:buFont typeface="Symbol" pitchFamily="2" charset="2"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mündliche Leistungen</a:t>
            </a:r>
          </a:p>
          <a:p>
            <a:pPr marL="715963" indent="309563">
              <a:buFont typeface="Symbol" pitchFamily="2" charset="2"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fachspezifische Leistungen</a:t>
            </a:r>
          </a:p>
          <a:p>
            <a:pPr marL="715963" indent="309563">
              <a:buFont typeface="Symbol" pitchFamily="2" charset="2"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schriftliche Leistungen </a:t>
            </a:r>
          </a:p>
          <a:p>
            <a:pPr marL="715963"/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3850" indent="-311150">
              <a:buFont typeface="Wingdings" pitchFamily="2" charset="2"/>
              <a:buChar char="v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Die Teilnahme an einem bestimmten Profilunterricht kann den Übergang in eine entsprechende </a:t>
            </a:r>
          </a:p>
          <a:p>
            <a:pPr marL="1270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     Berufsschule erleichtern,  ist aber nicht die Bedingung für deren Besuch.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652682" y="355599"/>
            <a:ext cx="4652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Allgemeine Hinweise</a:t>
            </a:r>
          </a:p>
        </p:txBody>
      </p:sp>
    </p:spTree>
    <p:extLst>
      <p:ext uri="{BB962C8B-B14F-4D97-AF65-F5344CB8AC3E}">
        <p14:creationId xmlns:p14="http://schemas.microsoft.com/office/powerpoint/2010/main" val="404940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EC521AB-A0ED-F941-818E-8E53AB9545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55599"/>
            <a:ext cx="1793604" cy="1083734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37AF838-4B54-3F47-921D-27B29F64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F42A-33E2-314E-9F41-3766DB11CC2C}" type="slidenum">
              <a:rPr lang="de-DE" b="1" smtClean="0"/>
              <a:t>3</a:t>
            </a:fld>
            <a:endParaRPr lang="de-DE" b="1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0D2A798-8BE5-DA40-91DD-13B4E3229CE7}"/>
              </a:ext>
            </a:extLst>
          </p:cNvPr>
          <p:cNvSpPr txBox="1"/>
          <p:nvPr/>
        </p:nvSpPr>
        <p:spPr>
          <a:xfrm>
            <a:off x="3207224" y="574300"/>
            <a:ext cx="843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Welche Profile können gewählt werden?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8F3983D-96A1-A240-9F53-274CB3C76305}"/>
              </a:ext>
            </a:extLst>
          </p:cNvPr>
          <p:cNvSpPr txBox="1"/>
          <p:nvPr/>
        </p:nvSpPr>
        <p:spPr>
          <a:xfrm>
            <a:off x="4424150" y="4529540"/>
            <a:ext cx="3002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Profil </a:t>
            </a:r>
          </a:p>
          <a:p>
            <a:pPr algn="ctr"/>
            <a:r>
              <a:rPr lang="de-DE" sz="3600" b="1" dirty="0"/>
              <a:t>Wirtschaft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BEEEE5E-AF43-A942-86C3-7BFA5D47121A}"/>
              </a:ext>
            </a:extLst>
          </p:cNvPr>
          <p:cNvSpPr txBox="1"/>
          <p:nvPr/>
        </p:nvSpPr>
        <p:spPr>
          <a:xfrm>
            <a:off x="6798862" y="1989329"/>
            <a:ext cx="3002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Profil </a:t>
            </a:r>
          </a:p>
          <a:p>
            <a:pPr algn="ctr"/>
            <a:r>
              <a:rPr lang="de-DE" sz="3600" b="1" dirty="0"/>
              <a:t>Gesundheit und Soziales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CF99AC3-EB2C-DA48-B2A7-2EF3503FB45B}"/>
              </a:ext>
            </a:extLst>
          </p:cNvPr>
          <p:cNvSpPr txBox="1"/>
          <p:nvPr/>
        </p:nvSpPr>
        <p:spPr>
          <a:xfrm>
            <a:off x="8832377" y="4546728"/>
            <a:ext cx="3002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Profil </a:t>
            </a:r>
          </a:p>
          <a:p>
            <a:pPr algn="ctr"/>
            <a:r>
              <a:rPr lang="de-DE" sz="3600" b="1" dirty="0"/>
              <a:t>Technik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B3E9D75-2E36-324B-A541-72400005BE73}"/>
              </a:ext>
            </a:extLst>
          </p:cNvPr>
          <p:cNvSpPr txBox="1"/>
          <p:nvPr/>
        </p:nvSpPr>
        <p:spPr>
          <a:xfrm>
            <a:off x="2210939" y="1917342"/>
            <a:ext cx="34483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Profil </a:t>
            </a:r>
          </a:p>
          <a:p>
            <a:pPr algn="ctr"/>
            <a:r>
              <a:rPr lang="de-DE" sz="3600" b="1" dirty="0"/>
              <a:t>Sprachen</a:t>
            </a:r>
          </a:p>
          <a:p>
            <a:pPr algn="ctr"/>
            <a:r>
              <a:rPr lang="de-DE" sz="3600" b="1" dirty="0"/>
              <a:t>Französisch</a:t>
            </a:r>
          </a:p>
          <a:p>
            <a:pPr algn="ctr"/>
            <a:r>
              <a:rPr lang="de-DE" dirty="0"/>
              <a:t>Nur für Schüler, die ab Klasse 6 teilgenommen haben. </a:t>
            </a:r>
          </a:p>
        </p:txBody>
      </p:sp>
    </p:spTree>
    <p:extLst>
      <p:ext uri="{BB962C8B-B14F-4D97-AF65-F5344CB8AC3E}">
        <p14:creationId xmlns:p14="http://schemas.microsoft.com/office/powerpoint/2010/main" val="261677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EC521AB-A0ED-F941-818E-8E53AB9545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55599"/>
            <a:ext cx="1793604" cy="1083734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37AF838-4B54-3F47-921D-27B29F64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F42A-33E2-314E-9F41-3766DB11CC2C}" type="slidenum">
              <a:rPr lang="de-DE" b="1" smtClean="0"/>
              <a:t>4</a:t>
            </a:fld>
            <a:endParaRPr lang="de-DE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1310494-4E74-2A41-8AAD-96985A6C0EBD}"/>
              </a:ext>
            </a:extLst>
          </p:cNvPr>
          <p:cNvSpPr txBox="1"/>
          <p:nvPr/>
        </p:nvSpPr>
        <p:spPr>
          <a:xfrm>
            <a:off x="4383205" y="598985"/>
            <a:ext cx="5497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Profil Wirtschaft</a:t>
            </a:r>
          </a:p>
        </p:txBody>
      </p:sp>
      <p:sp>
        <p:nvSpPr>
          <p:cNvPr id="3" name="Rechteck 2"/>
          <p:cNvSpPr/>
          <p:nvPr/>
        </p:nvSpPr>
        <p:spPr>
          <a:xfrm>
            <a:off x="2846294" y="1445647"/>
            <a:ext cx="7938247" cy="1701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Verbraucher und Erwerbstätige im Wirtschaftsgeschehen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Ökonomisches und soziales Handeln im Unternehmen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Aufgaben des Staates im Wirtschaftsprozess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Ökonomisches Handeln regional, national, international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357" y="1215699"/>
            <a:ext cx="2161579" cy="216157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360" y="3993992"/>
            <a:ext cx="3810000" cy="19812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777" y="3347662"/>
            <a:ext cx="5011937" cy="333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38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EC521AB-A0ED-F941-818E-8E53AB9545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55599"/>
            <a:ext cx="1793604" cy="1083734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37AF838-4B54-3F47-921D-27B29F64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F42A-33E2-314E-9F41-3766DB11CC2C}" type="slidenum">
              <a:rPr lang="de-DE" b="1" smtClean="0"/>
              <a:t>5</a:t>
            </a:fld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4B7E895-A6B8-F24E-B82D-F5355D7FA40B}"/>
              </a:ext>
            </a:extLst>
          </p:cNvPr>
          <p:cNvSpPr txBox="1"/>
          <p:nvPr/>
        </p:nvSpPr>
        <p:spPr>
          <a:xfrm>
            <a:off x="3441512" y="452988"/>
            <a:ext cx="723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Profil Gesundheit und Soziales 1</a:t>
            </a:r>
          </a:p>
        </p:txBody>
      </p:sp>
      <p:grpSp>
        <p:nvGrpSpPr>
          <p:cNvPr id="8" name="Organigramm 14">
            <a:extLst>
              <a:ext uri="{FF2B5EF4-FFF2-40B4-BE49-F238E27FC236}">
                <a16:creationId xmlns:a16="http://schemas.microsoft.com/office/drawing/2014/main" id="{DCDBDD26-132E-C94C-95DD-F86FC618FF8A}"/>
              </a:ext>
            </a:extLst>
          </p:cNvPr>
          <p:cNvGrpSpPr/>
          <p:nvPr/>
        </p:nvGrpSpPr>
        <p:grpSpPr>
          <a:xfrm>
            <a:off x="2453246" y="1682950"/>
            <a:ext cx="8686800" cy="4174490"/>
            <a:chOff x="0" y="0"/>
            <a:chExt cx="8686800" cy="4174490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93D014FA-E667-EE43-817B-1A61F5FEB8E6}"/>
                </a:ext>
              </a:extLst>
            </p:cNvPr>
            <p:cNvSpPr/>
            <p:nvPr/>
          </p:nvSpPr>
          <p:spPr>
            <a:xfrm>
              <a:off x="0" y="0"/>
              <a:ext cx="8686800" cy="417449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10" name="_s1040">
              <a:extLst>
                <a:ext uri="{FF2B5EF4-FFF2-40B4-BE49-F238E27FC236}">
                  <a16:creationId xmlns:a16="http://schemas.microsoft.com/office/drawing/2014/main" id="{63F5B257-70F9-A54E-A7A1-DEF4034C5B8F}"/>
                </a:ext>
              </a:extLst>
            </p:cNvPr>
            <p:cNvCxnSpPr>
              <a:cxnSpLocks noRot="1" noChangeAspect="1" noEditPoints="1" noChangeArrowheads="1" noChangeShapeType="1"/>
              <a:stCxn id="16" idx="0"/>
              <a:endCxn id="13" idx="2"/>
            </p:cNvCxnSpPr>
            <p:nvPr/>
          </p:nvCxnSpPr>
          <p:spPr bwMode="auto">
            <a:xfrm rot="5400000" flipH="1">
              <a:off x="5460056" y="569374"/>
              <a:ext cx="807068" cy="3040380"/>
            </a:xfrm>
            <a:prstGeom prst="bentConnector3">
              <a:avLst>
                <a:gd name="adj1" fmla="val 12032"/>
              </a:avLst>
            </a:prstGeom>
            <a:noFill/>
            <a:ln w="28575">
              <a:solidFill>
                <a:srgbClr val="4B59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_s1041">
              <a:extLst>
                <a:ext uri="{FF2B5EF4-FFF2-40B4-BE49-F238E27FC236}">
                  <a16:creationId xmlns:a16="http://schemas.microsoft.com/office/drawing/2014/main" id="{4250C881-9394-D540-AC9A-4FF1CFA95AB8}"/>
                </a:ext>
              </a:extLst>
            </p:cNvPr>
            <p:cNvCxnSpPr>
              <a:cxnSpLocks noRot="1" noChangeAspect="1" noEditPoints="1" noChangeArrowheads="1" noChangeShapeType="1"/>
              <a:stCxn id="15" idx="0"/>
              <a:endCxn id="13" idx="2"/>
            </p:cNvCxnSpPr>
            <p:nvPr/>
          </p:nvCxnSpPr>
          <p:spPr bwMode="auto">
            <a:xfrm rot="16200000">
              <a:off x="3941072" y="2087801"/>
              <a:ext cx="807068" cy="1207"/>
            </a:xfrm>
            <a:prstGeom prst="straightConnector1">
              <a:avLst/>
            </a:prstGeom>
            <a:noFill/>
            <a:ln w="28575">
              <a:solidFill>
                <a:srgbClr val="4B59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_s1042">
              <a:extLst>
                <a:ext uri="{FF2B5EF4-FFF2-40B4-BE49-F238E27FC236}">
                  <a16:creationId xmlns:a16="http://schemas.microsoft.com/office/drawing/2014/main" id="{7C1FBAE4-8001-044E-B5EF-9D52EFE149A4}"/>
                </a:ext>
              </a:extLst>
            </p:cNvPr>
            <p:cNvCxnSpPr>
              <a:cxnSpLocks noRot="1" noChangeAspect="1" noEditPoints="1" noChangeArrowheads="1" noChangeShapeType="1"/>
              <a:stCxn id="14" idx="0"/>
              <a:endCxn id="13" idx="2"/>
            </p:cNvCxnSpPr>
            <p:nvPr/>
          </p:nvCxnSpPr>
          <p:spPr bwMode="auto">
            <a:xfrm rot="16200000">
              <a:off x="2419676" y="569374"/>
              <a:ext cx="807068" cy="3040380"/>
            </a:xfrm>
            <a:prstGeom prst="bentConnector3">
              <a:avLst>
                <a:gd name="adj1" fmla="val 12032"/>
              </a:avLst>
            </a:prstGeom>
            <a:noFill/>
            <a:ln w="28575">
              <a:solidFill>
                <a:srgbClr val="4B59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_s1043">
              <a:extLst>
                <a:ext uri="{FF2B5EF4-FFF2-40B4-BE49-F238E27FC236}">
                  <a16:creationId xmlns:a16="http://schemas.microsoft.com/office/drawing/2014/main" id="{15BDD358-53BC-AF45-8B08-5405F098EE14}"/>
                </a:ext>
              </a:extLst>
            </p:cNvPr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3040380" y="0"/>
              <a:ext cx="2606040" cy="1669796"/>
            </a:xfrm>
            <a:prstGeom prst="roundRect">
              <a:avLst>
                <a:gd name="adj" fmla="val 16667"/>
              </a:avLst>
            </a:prstGeom>
            <a:solidFill>
              <a:srgbClr val="D7EDEF"/>
            </a:solidFill>
            <a:ln w="38100">
              <a:solidFill>
                <a:srgbClr val="4B595B"/>
              </a:solidFill>
              <a:round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000" b="1" dirty="0"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 </a:t>
              </a:r>
              <a:endParaRPr lang="de-D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de-DE" sz="2200" b="1" dirty="0"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Persönliche und berufliche Perspektiven</a:t>
              </a:r>
              <a:endParaRPr lang="de-D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de-DE" sz="2200" b="1" dirty="0"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 </a:t>
              </a:r>
              <a:endParaRPr lang="de-D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_s1044">
              <a:extLst>
                <a:ext uri="{FF2B5EF4-FFF2-40B4-BE49-F238E27FC236}">
                  <a16:creationId xmlns:a16="http://schemas.microsoft.com/office/drawing/2014/main" id="{0DB8DCBC-4B30-5C4C-A34D-6CBC7876FCFC}"/>
                </a:ext>
              </a:extLst>
            </p:cNvPr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0" y="2504694"/>
              <a:ext cx="2606040" cy="1669796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28575">
              <a:solidFill>
                <a:srgbClr val="4B595B"/>
              </a:solidFill>
              <a:round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r>
                <a:rPr lang="de-DE" sz="2200" b="1" dirty="0"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Sozialpädagogik</a:t>
              </a:r>
              <a:endParaRPr lang="de-D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_s1045">
              <a:extLst>
                <a:ext uri="{FF2B5EF4-FFF2-40B4-BE49-F238E27FC236}">
                  <a16:creationId xmlns:a16="http://schemas.microsoft.com/office/drawing/2014/main" id="{A61DC936-A38A-4449-91B3-4CA907A867BE}"/>
                </a:ext>
              </a:extLst>
            </p:cNvPr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3040380" y="2504694"/>
              <a:ext cx="2606040" cy="1669796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28575">
              <a:solidFill>
                <a:srgbClr val="4B595B"/>
              </a:solidFill>
              <a:round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r>
                <a:rPr lang="de-DE" sz="2200" b="1" dirty="0"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Gesundheit und Pflege </a:t>
              </a:r>
              <a:endParaRPr lang="de-D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_s1046">
              <a:extLst>
                <a:ext uri="{FF2B5EF4-FFF2-40B4-BE49-F238E27FC236}">
                  <a16:creationId xmlns:a16="http://schemas.microsoft.com/office/drawing/2014/main" id="{9361E82A-9CFE-6E48-AEC3-F9876C935067}"/>
                </a:ext>
              </a:extLst>
            </p:cNvPr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6080760" y="2504694"/>
              <a:ext cx="2606040" cy="1669796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28575">
              <a:solidFill>
                <a:srgbClr val="4B595B"/>
              </a:solidFill>
              <a:round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2200" b="1" dirty="0"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Ernährung und Hauswirtschaft</a:t>
              </a:r>
              <a:endParaRPr lang="de-D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1905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EC521AB-A0ED-F941-818E-8E53AB9545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55599"/>
            <a:ext cx="1793604" cy="1083734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37AF838-4B54-3F47-921D-27B29F64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F42A-33E2-314E-9F41-3766DB11CC2C}" type="slidenum">
              <a:rPr lang="de-DE" b="1" smtClean="0"/>
              <a:t>6</a:t>
            </a:fld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4B7E895-A6B8-F24E-B82D-F5355D7FA40B}"/>
              </a:ext>
            </a:extLst>
          </p:cNvPr>
          <p:cNvSpPr txBox="1"/>
          <p:nvPr/>
        </p:nvSpPr>
        <p:spPr>
          <a:xfrm>
            <a:off x="3223148" y="355599"/>
            <a:ext cx="723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Profil Gesundheit und Soziales 2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4E04644-E191-CD4E-B717-581A6E320E6B}"/>
              </a:ext>
            </a:extLst>
          </p:cNvPr>
          <p:cNvSpPr/>
          <p:nvPr/>
        </p:nvSpPr>
        <p:spPr>
          <a:xfrm>
            <a:off x="1784444" y="1307211"/>
            <a:ext cx="636326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b="1" u="sng" dirty="0">
                <a:latin typeface="Tahoma" panose="020B0604030504040204" pitchFamily="34" charset="0"/>
                <a:ea typeface="Times New Roman" panose="02020603050405020304" pitchFamily="18" charset="0"/>
              </a:rPr>
              <a:t>Persönliche und berufliche Perspektiven</a:t>
            </a:r>
            <a:r>
              <a:rPr lang="de-DE" sz="1600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de-D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  <a:tabLst>
                <a:tab pos="457200" algn="l"/>
              </a:tabLst>
            </a:pPr>
            <a:r>
              <a:rPr lang="de-DE" dirty="0">
                <a:latin typeface="Tahoma" panose="020B0604030504040204" pitchFamily="34" charset="0"/>
                <a:ea typeface="Times New Roman" panose="02020603050405020304" pitchFamily="18" charset="0"/>
              </a:rPr>
              <a:t>Berufe, Fähigkeiten, Fertigkeiten im Berufsbereich „Gesundheit und Soziales“ benennen</a:t>
            </a:r>
            <a:endParaRPr lang="de-D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  <a:tabLst>
                <a:tab pos="457200" algn="l"/>
              </a:tabLst>
            </a:pPr>
            <a:r>
              <a:rPr lang="de-DE" dirty="0">
                <a:latin typeface="Tahoma" panose="020B0604030504040204" pitchFamily="34" charset="0"/>
                <a:ea typeface="Times New Roman" panose="02020603050405020304" pitchFamily="18" charset="0"/>
              </a:rPr>
              <a:t>Erforderliche Schlüsselkompetenzen beschreiben</a:t>
            </a:r>
            <a:endParaRPr lang="de-D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  <a:tabLst>
                <a:tab pos="457200" algn="l"/>
              </a:tabLst>
            </a:pPr>
            <a:r>
              <a:rPr lang="de-DE" dirty="0">
                <a:latin typeface="Tahoma" panose="020B0604030504040204" pitchFamily="34" charset="0"/>
                <a:ea typeface="Times New Roman" panose="02020603050405020304" pitchFamily="18" charset="0"/>
              </a:rPr>
              <a:t>Eigene Fähigkeiten und Fertigkeiten hinsichtlich dieser Berufe bewerten</a:t>
            </a:r>
            <a:endParaRPr lang="de-D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  <a:tabLst>
                <a:tab pos="457200" algn="l"/>
              </a:tabLst>
            </a:pPr>
            <a:r>
              <a:rPr lang="de-DE" dirty="0">
                <a:latin typeface="Tahoma" panose="020B0604030504040204" pitchFamily="34" charset="0"/>
                <a:ea typeface="Times New Roman" panose="02020603050405020304" pitchFamily="18" charset="0"/>
              </a:rPr>
              <a:t>Angebote zur Vereinbarkeit von Berufs- und Privatleben kennen, vergleichen und bewerten</a:t>
            </a:r>
            <a:endParaRPr lang="de-D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AB033F8-1B32-124E-9C12-7EF041F9E93E}"/>
              </a:ext>
            </a:extLst>
          </p:cNvPr>
          <p:cNvSpPr/>
          <p:nvPr/>
        </p:nvSpPr>
        <p:spPr>
          <a:xfrm>
            <a:off x="5659272" y="3953385"/>
            <a:ext cx="6546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b="1" u="sng" dirty="0">
                <a:latin typeface="Tahoma" panose="020B0604030504040204" pitchFamily="34" charset="0"/>
                <a:ea typeface="Times New Roman" panose="02020603050405020304" pitchFamily="18" charset="0"/>
              </a:rPr>
              <a:t>Sozialpädagogik</a:t>
            </a:r>
            <a:endParaRPr lang="de-D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  <a:tabLst>
                <a:tab pos="457200" algn="l"/>
              </a:tabLst>
            </a:pPr>
            <a:r>
              <a:rPr lang="de-DE" dirty="0">
                <a:latin typeface="Tahoma" panose="020B0604030504040204" pitchFamily="34" charset="0"/>
                <a:ea typeface="Times New Roman" panose="02020603050405020304" pitchFamily="18" charset="0"/>
              </a:rPr>
              <a:t>Verschiedene Familienformen und –</a:t>
            </a:r>
            <a:r>
              <a:rPr lang="de-DE" dirty="0" err="1">
                <a:latin typeface="Tahoma" panose="020B0604030504040204" pitchFamily="34" charset="0"/>
                <a:ea typeface="Times New Roman" panose="02020603050405020304" pitchFamily="18" charset="0"/>
              </a:rPr>
              <a:t>modelle</a:t>
            </a:r>
            <a:r>
              <a:rPr lang="de-DE" dirty="0">
                <a:latin typeface="Tahoma" panose="020B0604030504040204" pitchFamily="34" charset="0"/>
                <a:ea typeface="Times New Roman" panose="02020603050405020304" pitchFamily="18" charset="0"/>
              </a:rPr>
              <a:t> beschreiben und vergleichen</a:t>
            </a:r>
            <a:endParaRPr lang="de-D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  <a:tabLst>
                <a:tab pos="457200" algn="l"/>
              </a:tabLst>
            </a:pPr>
            <a:r>
              <a:rPr lang="de-DE" dirty="0">
                <a:latin typeface="Tahoma" panose="020B0604030504040204" pitchFamily="34" charset="0"/>
                <a:ea typeface="Times New Roman" panose="02020603050405020304" pitchFamily="18" charset="0"/>
              </a:rPr>
              <a:t>Rechte von Eltern und Kindern kennen, die Wirksamkeit dieser Rechte hinterfragen</a:t>
            </a:r>
            <a:endParaRPr lang="de-D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  <a:tabLst>
                <a:tab pos="457200" algn="l"/>
              </a:tabLst>
            </a:pPr>
            <a:r>
              <a:rPr lang="de-DE" dirty="0">
                <a:latin typeface="Tahoma" panose="020B0604030504040204" pitchFamily="34" charset="0"/>
                <a:ea typeface="Times New Roman" panose="02020603050405020304" pitchFamily="18" charset="0"/>
              </a:rPr>
              <a:t>Erziehungsmittel, Erziehungsstile kennen, vergleichen, beurteilen</a:t>
            </a:r>
            <a:endParaRPr lang="de-D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  <a:tabLst>
                <a:tab pos="457200" algn="l"/>
              </a:tabLst>
            </a:pPr>
            <a:r>
              <a:rPr lang="de-DE" dirty="0">
                <a:latin typeface="Tahoma" panose="020B0604030504040204" pitchFamily="34" charset="0"/>
                <a:ea typeface="Times New Roman" panose="02020603050405020304" pitchFamily="18" charset="0"/>
              </a:rPr>
              <a:t>Strukturen, Aufgaben und Anforderungen in Kindertageseinrichtungen benennen</a:t>
            </a:r>
            <a:endParaRPr lang="de-D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8C67422-CF77-844C-9A0A-F43F642D790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7713" y="1338647"/>
            <a:ext cx="3802963" cy="238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559F65A-B9A2-8345-B7BD-DB3EA8F4E6B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4444" y="4172650"/>
            <a:ext cx="3809693" cy="2200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953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4613E2DF-EAA1-C84C-809E-7C1589DF9A0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4824" y="4430520"/>
            <a:ext cx="5036024" cy="2140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EC521AB-A0ED-F941-818E-8E53AB9545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55599"/>
            <a:ext cx="1793604" cy="1083734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37AF838-4B54-3F47-921D-27B29F64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F42A-33E2-314E-9F41-3766DB11CC2C}" type="slidenum">
              <a:rPr lang="de-DE" b="1" smtClean="0"/>
              <a:t>7</a:t>
            </a:fld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4B7E895-A6B8-F24E-B82D-F5355D7FA40B}"/>
              </a:ext>
            </a:extLst>
          </p:cNvPr>
          <p:cNvSpPr txBox="1"/>
          <p:nvPr/>
        </p:nvSpPr>
        <p:spPr>
          <a:xfrm>
            <a:off x="3223148" y="355599"/>
            <a:ext cx="723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Profil Gesundheit und Soziales 3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4E5B241-95EB-1347-872F-3477A6065B14}"/>
              </a:ext>
            </a:extLst>
          </p:cNvPr>
          <p:cNvSpPr/>
          <p:nvPr/>
        </p:nvSpPr>
        <p:spPr>
          <a:xfrm>
            <a:off x="5804848" y="1146564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de-DE" b="1" u="sng" dirty="0">
                <a:latin typeface="Tahoma" panose="020B0604030504040204" pitchFamily="34" charset="0"/>
                <a:ea typeface="Times New Roman" panose="02020603050405020304" pitchFamily="18" charset="0"/>
              </a:rPr>
              <a:t>Gesundheit und Pflege</a:t>
            </a:r>
            <a:r>
              <a:rPr lang="de-DE" b="1" dirty="0">
                <a:latin typeface="Tahoma" panose="020B0604030504040204" pitchFamily="34" charset="0"/>
                <a:ea typeface="Times New Roman" panose="02020603050405020304" pitchFamily="18" charset="0"/>
              </a:rPr>
              <a:t>			</a:t>
            </a:r>
            <a:endParaRPr lang="de-D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  <a:tabLst>
                <a:tab pos="457200" algn="l"/>
              </a:tabLst>
            </a:pPr>
            <a:r>
              <a:rPr lang="de-DE" dirty="0">
                <a:latin typeface="Tahoma" panose="020B0604030504040204" pitchFamily="34" charset="0"/>
                <a:ea typeface="Times New Roman" panose="02020603050405020304" pitchFamily="18" charset="0"/>
              </a:rPr>
              <a:t>Die Begriffe „Gesundheit“ und „Krankheit“ definieren </a:t>
            </a:r>
            <a:endParaRPr lang="de-D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  <a:tabLst>
                <a:tab pos="457200" algn="l"/>
              </a:tabLst>
            </a:pPr>
            <a:r>
              <a:rPr lang="de-DE" dirty="0">
                <a:latin typeface="Tahoma" panose="020B0604030504040204" pitchFamily="34" charset="0"/>
                <a:ea typeface="Times New Roman" panose="02020603050405020304" pitchFamily="18" charset="0"/>
              </a:rPr>
              <a:t>Zusammenhang zwischen Lebensführung und Gesundheit untersuchen</a:t>
            </a:r>
            <a:endParaRPr lang="de-D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  <a:tabLst>
                <a:tab pos="457200" algn="l"/>
              </a:tabLst>
            </a:pPr>
            <a:r>
              <a:rPr lang="de-DE" dirty="0">
                <a:latin typeface="Tahoma" panose="020B0604030504040204" pitchFamily="34" charset="0"/>
                <a:ea typeface="Times New Roman" panose="02020603050405020304" pitchFamily="18" charset="0"/>
              </a:rPr>
              <a:t>Präventionsmaßnahmen erproben und bewerten</a:t>
            </a:r>
            <a:endParaRPr lang="de-D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  <a:tabLst>
                <a:tab pos="457200" algn="l"/>
              </a:tabLst>
            </a:pPr>
            <a:r>
              <a:rPr lang="de-DE" dirty="0">
                <a:latin typeface="Tahoma" panose="020B0604030504040204" pitchFamily="34" charset="0"/>
                <a:ea typeface="Times New Roman" panose="02020603050405020304" pitchFamily="18" charset="0"/>
              </a:rPr>
              <a:t>Tätigkeiten aus „Gesundheitsberufen“ beschreiben, erproben </a:t>
            </a:r>
            <a:endParaRPr lang="de-D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  <a:tabLst>
                <a:tab pos="457200" algn="l"/>
              </a:tabLst>
            </a:pPr>
            <a:r>
              <a:rPr lang="de-DE" dirty="0">
                <a:latin typeface="Tahoma" panose="020B0604030504040204" pitchFamily="34" charset="0"/>
                <a:ea typeface="Times New Roman" panose="02020603050405020304" pitchFamily="18" charset="0"/>
              </a:rPr>
              <a:t>Beeinträchtigungen beschreiben, Barrieren im Umfeld der Betroffenen erkunden</a:t>
            </a:r>
            <a:endParaRPr lang="de-D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  <a:tabLst>
                <a:tab pos="457200" algn="l"/>
              </a:tabLst>
            </a:pPr>
            <a:r>
              <a:rPr lang="de-DE" dirty="0">
                <a:latin typeface="Tahoma" panose="020B0604030504040204" pitchFamily="34" charset="0"/>
                <a:ea typeface="Times New Roman" panose="02020603050405020304" pitchFamily="18" charset="0"/>
              </a:rPr>
              <a:t>Umgang der Gesellschaft mit Beeinträchtigten analysieren</a:t>
            </a:r>
            <a:endParaRPr lang="de-D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96B6ED0-BA6E-0B4B-847B-6DFDFA7F2CBF}"/>
              </a:ext>
            </a:extLst>
          </p:cNvPr>
          <p:cNvSpPr/>
          <p:nvPr/>
        </p:nvSpPr>
        <p:spPr>
          <a:xfrm>
            <a:off x="1819702" y="428588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de-DE" b="1" u="sng" dirty="0">
                <a:latin typeface="Tahoma" panose="020B0604030504040204" pitchFamily="34" charset="0"/>
                <a:ea typeface="Times New Roman" panose="02020603050405020304" pitchFamily="18" charset="0"/>
              </a:rPr>
              <a:t>Ernährung und Hauswirtschaft	</a:t>
            </a:r>
            <a:endParaRPr lang="de-D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  <a:tabLst>
                <a:tab pos="457200" algn="l"/>
              </a:tabLst>
            </a:pPr>
            <a:r>
              <a:rPr lang="de-DE" dirty="0">
                <a:latin typeface="Tahoma" panose="020B0604030504040204" pitchFamily="34" charset="0"/>
                <a:ea typeface="Times New Roman" panose="02020603050405020304" pitchFamily="18" charset="0"/>
              </a:rPr>
              <a:t>Lebensmittelproduktion und –</a:t>
            </a:r>
            <a:r>
              <a:rPr lang="de-DE" dirty="0" err="1">
                <a:latin typeface="Tahoma" panose="020B0604030504040204" pitchFamily="34" charset="0"/>
                <a:ea typeface="Times New Roman" panose="02020603050405020304" pitchFamily="18" charset="0"/>
              </a:rPr>
              <a:t>überwachung</a:t>
            </a:r>
            <a:endParaRPr lang="de-DE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  <a:tabLst>
                <a:tab pos="457200" algn="l"/>
              </a:tabLst>
            </a:pPr>
            <a:r>
              <a:rPr lang="de-DE" dirty="0">
                <a:latin typeface="Tahoma" panose="020B0604030504040204" pitchFamily="34" charset="0"/>
                <a:ea typeface="Times New Roman" panose="02020603050405020304" pitchFamily="18" charset="0"/>
              </a:rPr>
              <a:t>Kennzeichnung/Zutatenlisten analysieren</a:t>
            </a:r>
            <a:endParaRPr lang="de-D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  <a:tabLst>
                <a:tab pos="457200" algn="l"/>
              </a:tabLst>
            </a:pPr>
            <a:r>
              <a:rPr lang="de-DE" dirty="0">
                <a:latin typeface="Tahoma" panose="020B0604030504040204" pitchFamily="34" charset="0"/>
                <a:ea typeface="Times New Roman" panose="02020603050405020304" pitchFamily="18" charset="0"/>
              </a:rPr>
              <a:t>Kaufentscheidungen anhand von Zutatenlisten</a:t>
            </a:r>
            <a:endParaRPr lang="de-D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  <a:tabLst>
                <a:tab pos="457200" algn="l"/>
              </a:tabLst>
            </a:pPr>
            <a:r>
              <a:rPr lang="de-DE" dirty="0">
                <a:latin typeface="Tahoma" panose="020B0604030504040204" pitchFamily="34" charset="0"/>
                <a:ea typeface="Times New Roman" panose="02020603050405020304" pitchFamily="18" charset="0"/>
              </a:rPr>
              <a:t>Rollenspiele zu Verkaufsgesprächen führen</a:t>
            </a:r>
            <a:endParaRPr lang="de-D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  <a:tabLst>
                <a:tab pos="457200" algn="l"/>
              </a:tabLst>
            </a:pPr>
            <a:r>
              <a:rPr lang="de-DE" dirty="0">
                <a:latin typeface="Tahoma" panose="020B0604030504040204" pitchFamily="34" charset="0"/>
                <a:ea typeface="Times New Roman" panose="02020603050405020304" pitchFamily="18" charset="0"/>
              </a:rPr>
              <a:t>Werbung für Lebensmittel analysieren</a:t>
            </a:r>
            <a:endParaRPr lang="de-D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  <a:tabLst>
                <a:tab pos="457200" algn="l"/>
              </a:tabLst>
            </a:pPr>
            <a:r>
              <a:rPr lang="de-DE" dirty="0">
                <a:latin typeface="Tahoma" panose="020B0604030504040204" pitchFamily="34" charset="0"/>
                <a:ea typeface="Times New Roman" panose="02020603050405020304" pitchFamily="18" charset="0"/>
              </a:rPr>
              <a:t>Stationen der Kühlkette mit ihren Risiken beschreiben</a:t>
            </a:r>
            <a:endParaRPr lang="de-D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  <a:tabLst>
                <a:tab pos="457200" algn="l"/>
              </a:tabLst>
            </a:pPr>
            <a:r>
              <a:rPr lang="de-DE" dirty="0">
                <a:latin typeface="Tahoma" panose="020B0604030504040204" pitchFamily="34" charset="0"/>
                <a:ea typeface="Times New Roman" panose="02020603050405020304" pitchFamily="18" charset="0"/>
              </a:rPr>
              <a:t>Mahlzeiten für bestimmte Zielgruppen zubereiten</a:t>
            </a:r>
            <a:endParaRPr lang="de-D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DC36EFA4-5ECC-774D-92EE-F5BDD6878B49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0050" y="1523557"/>
            <a:ext cx="3384451" cy="2385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343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35CF6B23-C93C-9246-B05D-D151E00A596C}"/>
              </a:ext>
            </a:extLst>
          </p:cNvPr>
          <p:cNvSpPr/>
          <p:nvPr/>
        </p:nvSpPr>
        <p:spPr>
          <a:xfrm>
            <a:off x="1832041" y="1102955"/>
            <a:ext cx="9468306" cy="5483461"/>
          </a:xfrm>
          <a:prstGeom prst="roundRect">
            <a:avLst/>
          </a:prstGeom>
          <a:solidFill>
            <a:schemeClr val="bg1">
              <a:lumMod val="65000"/>
              <a:alpha val="19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EC521AB-A0ED-F941-818E-8E53AB9545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55599"/>
            <a:ext cx="1793604" cy="1083734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37AF838-4B54-3F47-921D-27B29F64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F42A-33E2-314E-9F41-3766DB11CC2C}" type="slidenum">
              <a:rPr lang="de-DE" b="1" smtClean="0"/>
              <a:t>8</a:t>
            </a:fld>
            <a:endParaRPr lang="de-DE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3F0DAA5-5253-8643-B2C5-B92F6BA6AD84}"/>
              </a:ext>
            </a:extLst>
          </p:cNvPr>
          <p:cNvSpPr txBox="1"/>
          <p:nvPr/>
        </p:nvSpPr>
        <p:spPr>
          <a:xfrm>
            <a:off x="3501028" y="266376"/>
            <a:ext cx="488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Profil Technik 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EBA82E6-771C-664B-9D54-FD29A39681AF}"/>
              </a:ext>
            </a:extLst>
          </p:cNvPr>
          <p:cNvSpPr txBox="1"/>
          <p:nvPr/>
        </p:nvSpPr>
        <p:spPr>
          <a:xfrm>
            <a:off x="2656445" y="1235008"/>
            <a:ext cx="7579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Handlungsbereich 1: 	</a:t>
            </a:r>
            <a:r>
              <a:rPr lang="de-DE" sz="2000" b="1" dirty="0">
                <a:solidFill>
                  <a:srgbClr val="FF0000"/>
                </a:solidFill>
              </a:rPr>
              <a:t>Arbeiten und Produzieren</a:t>
            </a:r>
          </a:p>
          <a:p>
            <a:r>
              <a:rPr lang="de-DE" sz="2000" b="1" dirty="0"/>
              <a:t>					</a:t>
            </a:r>
          </a:p>
          <a:p>
            <a:r>
              <a:rPr lang="de-DE" sz="2000" b="1" dirty="0"/>
              <a:t>					</a:t>
            </a:r>
          </a:p>
        </p:txBody>
      </p:sp>
      <p:grpSp>
        <p:nvGrpSpPr>
          <p:cNvPr id="9" name="Gruppierung 16">
            <a:extLst>
              <a:ext uri="{FF2B5EF4-FFF2-40B4-BE49-F238E27FC236}">
                <a16:creationId xmlns:a16="http://schemas.microsoft.com/office/drawing/2014/main" id="{6E2F393F-9A3C-5B4F-BC53-B5F29F26EC1E}"/>
              </a:ext>
            </a:extLst>
          </p:cNvPr>
          <p:cNvGrpSpPr/>
          <p:nvPr/>
        </p:nvGrpSpPr>
        <p:grpSpPr>
          <a:xfrm>
            <a:off x="2321834" y="2682422"/>
            <a:ext cx="2358389" cy="2847178"/>
            <a:chOff x="697750" y="3188620"/>
            <a:chExt cx="2358389" cy="2847178"/>
          </a:xfrm>
        </p:grpSpPr>
        <p:grpSp>
          <p:nvGrpSpPr>
            <p:cNvPr id="10" name="Gruppierung 11">
              <a:extLst>
                <a:ext uri="{FF2B5EF4-FFF2-40B4-BE49-F238E27FC236}">
                  <a16:creationId xmlns:a16="http://schemas.microsoft.com/office/drawing/2014/main" id="{C49C68E7-10D5-9B4D-8757-A096AA922796}"/>
                </a:ext>
              </a:extLst>
            </p:cNvPr>
            <p:cNvGrpSpPr/>
            <p:nvPr/>
          </p:nvGrpSpPr>
          <p:grpSpPr>
            <a:xfrm>
              <a:off x="697750" y="3188620"/>
              <a:ext cx="2358389" cy="2847178"/>
              <a:chOff x="697750" y="3188620"/>
              <a:chExt cx="2358389" cy="2847178"/>
            </a:xfrm>
          </p:grpSpPr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F18B47C2-094D-8E48-A7B6-75FBDD9C34F9}"/>
                  </a:ext>
                </a:extLst>
              </p:cNvPr>
              <p:cNvSpPr/>
              <p:nvPr/>
            </p:nvSpPr>
            <p:spPr>
              <a:xfrm>
                <a:off x="697750" y="3188620"/>
                <a:ext cx="2358389" cy="2847178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DF1C0BEF-AEE0-6C4B-B452-A247C0813531}"/>
                  </a:ext>
                </a:extLst>
              </p:cNvPr>
              <p:cNvSpPr txBox="1"/>
              <p:nvPr/>
            </p:nvSpPr>
            <p:spPr>
              <a:xfrm>
                <a:off x="697750" y="3190375"/>
                <a:ext cx="23583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/>
                  <a:t>Handlungsbereich: 2</a:t>
                </a:r>
              </a:p>
            </p:txBody>
          </p:sp>
        </p:grp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DEDAD075-CC33-6549-BD19-1EBB15D904EE}"/>
                </a:ext>
              </a:extLst>
            </p:cNvPr>
            <p:cNvSpPr txBox="1"/>
            <p:nvPr/>
          </p:nvSpPr>
          <p:spPr>
            <a:xfrm>
              <a:off x="809388" y="3588730"/>
              <a:ext cx="22467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dirty="0">
                  <a:solidFill>
                    <a:srgbClr val="FF0000"/>
                  </a:solidFill>
                </a:rPr>
                <a:t>Energie &amp; Technik</a:t>
              </a:r>
            </a:p>
          </p:txBody>
        </p:sp>
      </p:grpSp>
      <p:grpSp>
        <p:nvGrpSpPr>
          <p:cNvPr id="14" name="Gruppierung 20">
            <a:extLst>
              <a:ext uri="{FF2B5EF4-FFF2-40B4-BE49-F238E27FC236}">
                <a16:creationId xmlns:a16="http://schemas.microsoft.com/office/drawing/2014/main" id="{AD0E9DBD-DA8F-A64C-9D72-33DF08E23ECF}"/>
              </a:ext>
            </a:extLst>
          </p:cNvPr>
          <p:cNvGrpSpPr/>
          <p:nvPr/>
        </p:nvGrpSpPr>
        <p:grpSpPr>
          <a:xfrm>
            <a:off x="5381461" y="2706668"/>
            <a:ext cx="2645426" cy="3084541"/>
            <a:chOff x="3445777" y="3188620"/>
            <a:chExt cx="2359494" cy="2847178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55A60A7-3967-1E46-84F6-562DD3CDD01B}"/>
                </a:ext>
              </a:extLst>
            </p:cNvPr>
            <p:cNvSpPr/>
            <p:nvPr/>
          </p:nvSpPr>
          <p:spPr>
            <a:xfrm>
              <a:off x="3445777" y="3188620"/>
              <a:ext cx="2359494" cy="2847178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0BE32679-D60D-5B49-AB57-7555B1312119}"/>
                </a:ext>
              </a:extLst>
            </p:cNvPr>
            <p:cNvSpPr/>
            <p:nvPr/>
          </p:nvSpPr>
          <p:spPr>
            <a:xfrm>
              <a:off x="3516832" y="3188620"/>
              <a:ext cx="22333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600" dirty="0"/>
                <a:t>Handlungsbereich: 3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5C7193E5-6CDA-6F47-AC2F-B0F8D0F1F464}"/>
                </a:ext>
              </a:extLst>
            </p:cNvPr>
            <p:cNvSpPr txBox="1"/>
            <p:nvPr/>
          </p:nvSpPr>
          <p:spPr>
            <a:xfrm>
              <a:off x="3516832" y="3519767"/>
              <a:ext cx="21767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dirty="0">
                  <a:solidFill>
                    <a:srgbClr val="FF0000"/>
                  </a:solidFill>
                </a:rPr>
                <a:t>Information &amp;    Kommunikation</a:t>
              </a:r>
            </a:p>
          </p:txBody>
        </p:sp>
      </p:grpSp>
      <p:grpSp>
        <p:nvGrpSpPr>
          <p:cNvPr id="18" name="Gruppierung 19">
            <a:extLst>
              <a:ext uri="{FF2B5EF4-FFF2-40B4-BE49-F238E27FC236}">
                <a16:creationId xmlns:a16="http://schemas.microsoft.com/office/drawing/2014/main" id="{0815ECF4-FB3C-2A4C-9A65-5BCC423962EE}"/>
              </a:ext>
            </a:extLst>
          </p:cNvPr>
          <p:cNvGrpSpPr/>
          <p:nvPr/>
        </p:nvGrpSpPr>
        <p:grpSpPr>
          <a:xfrm>
            <a:off x="8436923" y="2738249"/>
            <a:ext cx="2398047" cy="2847178"/>
            <a:chOff x="6082309" y="3146750"/>
            <a:chExt cx="2398047" cy="2847178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355DE3AB-AED8-7141-9C30-6873F34F1414}"/>
                </a:ext>
              </a:extLst>
            </p:cNvPr>
            <p:cNvSpPr/>
            <p:nvPr/>
          </p:nvSpPr>
          <p:spPr>
            <a:xfrm>
              <a:off x="6082309" y="3146750"/>
              <a:ext cx="2398047" cy="2847178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B8B137BF-75D8-364A-B162-C7C5ED3805B1}"/>
                </a:ext>
              </a:extLst>
            </p:cNvPr>
            <p:cNvSpPr/>
            <p:nvPr/>
          </p:nvSpPr>
          <p:spPr>
            <a:xfrm>
              <a:off x="6082309" y="3167074"/>
              <a:ext cx="2233304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600" dirty="0"/>
                <a:t>Handlungsbereich: 4</a:t>
              </a:r>
            </a:p>
            <a:p>
              <a:endParaRPr lang="de-DE" dirty="0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5F59AC52-4175-5A42-82FC-510853C755B8}"/>
                </a:ext>
              </a:extLst>
            </p:cNvPr>
            <p:cNvSpPr txBox="1"/>
            <p:nvPr/>
          </p:nvSpPr>
          <p:spPr>
            <a:xfrm>
              <a:off x="6124422" y="3481948"/>
              <a:ext cx="1981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dirty="0">
                  <a:solidFill>
                    <a:srgbClr val="FF0000"/>
                  </a:solidFill>
                </a:rPr>
                <a:t>Natur &amp; Technik</a:t>
              </a:r>
            </a:p>
          </p:txBody>
        </p:sp>
      </p:grpSp>
      <p:grpSp>
        <p:nvGrpSpPr>
          <p:cNvPr id="22" name="Gruppierung 24">
            <a:extLst>
              <a:ext uri="{FF2B5EF4-FFF2-40B4-BE49-F238E27FC236}">
                <a16:creationId xmlns:a16="http://schemas.microsoft.com/office/drawing/2014/main" id="{592874A4-154B-AF46-8D8E-7EFCBDAD3727}"/>
              </a:ext>
            </a:extLst>
          </p:cNvPr>
          <p:cNvGrpSpPr/>
          <p:nvPr/>
        </p:nvGrpSpPr>
        <p:grpSpPr>
          <a:xfrm>
            <a:off x="5311887" y="1655239"/>
            <a:ext cx="4074854" cy="800895"/>
            <a:chOff x="3687803" y="1878374"/>
            <a:chExt cx="4074854" cy="800895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50E5E3BD-CD77-FA48-ABAC-A9A6F7C8EAFC}"/>
                </a:ext>
              </a:extLst>
            </p:cNvPr>
            <p:cNvSpPr txBox="1"/>
            <p:nvPr/>
          </p:nvSpPr>
          <p:spPr>
            <a:xfrm>
              <a:off x="3687803" y="2156049"/>
              <a:ext cx="4074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</a:rPr>
                <a:t>- Technik verstehen und technisches Handeln</a:t>
              </a:r>
            </a:p>
            <a:p>
              <a:r>
                <a:rPr lang="de-DE" sz="1400" dirty="0">
                  <a:solidFill>
                    <a:srgbClr val="0000FF"/>
                  </a:solidFill>
                </a:rPr>
                <a:t>- Planen, Konstruieren &amp; Herstellen</a:t>
              </a:r>
            </a:p>
          </p:txBody>
        </p:sp>
        <p:sp>
          <p:nvSpPr>
            <p:cNvPr id="24" name="Pfeil nach unten 23">
              <a:extLst>
                <a:ext uri="{FF2B5EF4-FFF2-40B4-BE49-F238E27FC236}">
                  <a16:creationId xmlns:a16="http://schemas.microsoft.com/office/drawing/2014/main" id="{74D81A7B-3535-C342-9E9F-B7B3882ECFAD}"/>
                </a:ext>
              </a:extLst>
            </p:cNvPr>
            <p:cNvSpPr/>
            <p:nvPr/>
          </p:nvSpPr>
          <p:spPr>
            <a:xfrm>
              <a:off x="4822048" y="1878374"/>
              <a:ext cx="460514" cy="29309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D0CE4065-97D1-CF41-B40E-6E3EFE08CE27}"/>
              </a:ext>
            </a:extLst>
          </p:cNvPr>
          <p:cNvSpPr txBox="1"/>
          <p:nvPr/>
        </p:nvSpPr>
        <p:spPr>
          <a:xfrm>
            <a:off x="2321833" y="3724847"/>
            <a:ext cx="22467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- Antriebssysteme und </a:t>
            </a:r>
          </a:p>
          <a:p>
            <a:r>
              <a:rPr lang="de-DE" sz="1400" dirty="0">
                <a:solidFill>
                  <a:srgbClr val="0000FF"/>
                </a:solidFill>
              </a:rPr>
              <a:t> ihre Energieträger</a:t>
            </a:r>
          </a:p>
          <a:p>
            <a:r>
              <a:rPr lang="de-DE" sz="1400" dirty="0">
                <a:solidFill>
                  <a:srgbClr val="0000FF"/>
                </a:solidFill>
              </a:rPr>
              <a:t>- Prinzipien der </a:t>
            </a:r>
          </a:p>
          <a:p>
            <a:r>
              <a:rPr lang="de-DE" sz="1400" dirty="0">
                <a:solidFill>
                  <a:srgbClr val="0000FF"/>
                </a:solidFill>
              </a:rPr>
              <a:t> Energieumwandlungen</a:t>
            </a:r>
          </a:p>
          <a:p>
            <a:r>
              <a:rPr lang="de-DE" sz="1400" dirty="0">
                <a:solidFill>
                  <a:srgbClr val="0000FF"/>
                </a:solidFill>
              </a:rPr>
              <a:t>- Schwerpunkt:</a:t>
            </a:r>
          </a:p>
          <a:p>
            <a:r>
              <a:rPr lang="de-DE" sz="1400" dirty="0">
                <a:solidFill>
                  <a:srgbClr val="0000FF"/>
                </a:solidFill>
              </a:rPr>
              <a:t>  Otto- &amp; Dieselmotor </a:t>
            </a:r>
          </a:p>
          <a:p>
            <a:r>
              <a:rPr lang="de-DE" sz="1400" dirty="0">
                <a:solidFill>
                  <a:srgbClr val="0000FF"/>
                </a:solidFill>
              </a:rPr>
              <a:t>  2- &amp; 4- Takt - Prinzip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E0441FD-6D7C-1443-9028-F4FADF5D20B2}"/>
              </a:ext>
            </a:extLst>
          </p:cNvPr>
          <p:cNvSpPr/>
          <p:nvPr/>
        </p:nvSpPr>
        <p:spPr>
          <a:xfrm>
            <a:off x="5444786" y="3733680"/>
            <a:ext cx="24970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0000FF"/>
                </a:solidFill>
              </a:rPr>
              <a:t>Elektronik</a:t>
            </a:r>
          </a:p>
          <a:p>
            <a:r>
              <a:rPr lang="de-DE" sz="1400" dirty="0">
                <a:solidFill>
                  <a:srgbClr val="0000FF"/>
                </a:solidFill>
              </a:rPr>
              <a:t>Elektr. Größen &amp; Bauteile</a:t>
            </a:r>
          </a:p>
          <a:p>
            <a:r>
              <a:rPr lang="de-DE" sz="1400" dirty="0">
                <a:solidFill>
                  <a:srgbClr val="0000FF"/>
                </a:solidFill>
              </a:rPr>
              <a:t>Elektronische Schaltungen</a:t>
            </a:r>
          </a:p>
          <a:p>
            <a:r>
              <a:rPr lang="de-DE" sz="1400" dirty="0">
                <a:solidFill>
                  <a:srgbClr val="0000FF"/>
                </a:solidFill>
              </a:rPr>
              <a:t>Schaltpläne, Schaltzeichen</a:t>
            </a:r>
          </a:p>
          <a:p>
            <a:endParaRPr lang="de-DE" sz="600" b="1" dirty="0">
              <a:solidFill>
                <a:srgbClr val="0000FF"/>
              </a:solidFill>
            </a:endParaRPr>
          </a:p>
          <a:p>
            <a:r>
              <a:rPr lang="de-DE" sz="1400" b="1" dirty="0">
                <a:solidFill>
                  <a:srgbClr val="0000FF"/>
                </a:solidFill>
              </a:rPr>
              <a:t>Steuern &amp; Regeln</a:t>
            </a:r>
          </a:p>
          <a:p>
            <a:r>
              <a:rPr lang="de-DE" sz="1400" dirty="0">
                <a:solidFill>
                  <a:srgbClr val="0000FF"/>
                </a:solidFill>
              </a:rPr>
              <a:t>Vergleich Steuerungen &amp; Regelungen</a:t>
            </a:r>
          </a:p>
          <a:p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1AC46E6F-B4F4-6C49-993A-BC8F4C13AF6A}"/>
              </a:ext>
            </a:extLst>
          </p:cNvPr>
          <p:cNvSpPr/>
          <p:nvPr/>
        </p:nvSpPr>
        <p:spPr>
          <a:xfrm>
            <a:off x="8479036" y="3719750"/>
            <a:ext cx="23138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- Regenerative Energien  </a:t>
            </a:r>
          </a:p>
          <a:p>
            <a:r>
              <a:rPr lang="de-DE" sz="1400" dirty="0">
                <a:solidFill>
                  <a:srgbClr val="0000FF"/>
                </a:solidFill>
              </a:rPr>
              <a:t>  benennen  </a:t>
            </a:r>
          </a:p>
          <a:p>
            <a:r>
              <a:rPr lang="de-DE" sz="1400" dirty="0">
                <a:solidFill>
                  <a:srgbClr val="0000FF"/>
                </a:solidFill>
              </a:rPr>
              <a:t> (Energieträger)</a:t>
            </a:r>
          </a:p>
          <a:p>
            <a:r>
              <a:rPr lang="de-DE" sz="1400" dirty="0">
                <a:solidFill>
                  <a:srgbClr val="0000FF"/>
                </a:solidFill>
              </a:rPr>
              <a:t>- Energieumwandlungen</a:t>
            </a:r>
          </a:p>
          <a:p>
            <a:r>
              <a:rPr lang="de-DE" sz="1400" dirty="0">
                <a:solidFill>
                  <a:srgbClr val="0000FF"/>
                </a:solidFill>
              </a:rPr>
              <a:t>  erkennen</a:t>
            </a:r>
          </a:p>
          <a:p>
            <a:r>
              <a:rPr lang="de-DE" sz="1400" dirty="0">
                <a:solidFill>
                  <a:srgbClr val="0000FF"/>
                </a:solidFill>
              </a:rPr>
              <a:t>- Nutzung reg. Energien  </a:t>
            </a:r>
          </a:p>
          <a:p>
            <a:r>
              <a:rPr lang="de-DE" sz="1400" dirty="0">
                <a:solidFill>
                  <a:srgbClr val="0000FF"/>
                </a:solidFill>
              </a:rPr>
              <a:t>  beschreiben </a:t>
            </a:r>
          </a:p>
          <a:p>
            <a:r>
              <a:rPr lang="de-DE" sz="1400" dirty="0">
                <a:solidFill>
                  <a:srgbClr val="0000FF"/>
                </a:solidFill>
              </a:rPr>
              <a:t>- Folgen bei der Nutzung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D5E67E0-FF75-8A44-A825-135127F0C3AC}"/>
              </a:ext>
            </a:extLst>
          </p:cNvPr>
          <p:cNvSpPr txBox="1"/>
          <p:nvPr/>
        </p:nvSpPr>
        <p:spPr>
          <a:xfrm>
            <a:off x="1832040" y="5857338"/>
            <a:ext cx="2925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400" dirty="0">
                <a:solidFill>
                  <a:srgbClr val="008000"/>
                </a:solidFill>
                <a:sym typeface="Wingdings"/>
              </a:rPr>
              <a:t> Bau Elektromotor</a:t>
            </a:r>
          </a:p>
          <a:p>
            <a:r>
              <a:rPr lang="de-DE" sz="1400" dirty="0">
                <a:solidFill>
                  <a:srgbClr val="008000"/>
                </a:solidFill>
                <a:sym typeface="Wingdings"/>
              </a:rPr>
              <a:t>          Bau </a:t>
            </a:r>
            <a:r>
              <a:rPr lang="de-DE" sz="1400" dirty="0" err="1">
                <a:solidFill>
                  <a:srgbClr val="008000"/>
                </a:solidFill>
                <a:sym typeface="Wingdings"/>
              </a:rPr>
              <a:t>Zyl</a:t>
            </a:r>
            <a:r>
              <a:rPr lang="de-DE" sz="1400" dirty="0">
                <a:solidFill>
                  <a:srgbClr val="008000"/>
                </a:solidFill>
                <a:sym typeface="Wingdings"/>
              </a:rPr>
              <a:t>. 2–Takt– Prinzip</a:t>
            </a:r>
            <a:endParaRPr lang="de-DE" sz="1400" dirty="0">
              <a:solidFill>
                <a:srgbClr val="008000"/>
              </a:solidFill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2316CB29-766E-5345-A934-CB01C41ECD01}"/>
              </a:ext>
            </a:extLst>
          </p:cNvPr>
          <p:cNvSpPr/>
          <p:nvPr/>
        </p:nvSpPr>
        <p:spPr>
          <a:xfrm>
            <a:off x="4843119" y="5847752"/>
            <a:ext cx="37399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sz="1400" dirty="0">
                <a:solidFill>
                  <a:srgbClr val="008000"/>
                </a:solidFill>
                <a:sym typeface="Wingdings"/>
              </a:rPr>
              <a:t> Aufbau von Schaltungen</a:t>
            </a:r>
          </a:p>
          <a:p>
            <a:r>
              <a:rPr lang="de-DE" sz="1400" dirty="0">
                <a:solidFill>
                  <a:srgbClr val="008000"/>
                </a:solidFill>
                <a:sym typeface="Wingdings"/>
              </a:rPr>
              <a:t>          Bau einer Steuerung/ </a:t>
            </a:r>
          </a:p>
          <a:p>
            <a:r>
              <a:rPr lang="de-DE" sz="1400" dirty="0">
                <a:solidFill>
                  <a:srgbClr val="008000"/>
                </a:solidFill>
                <a:sym typeface="Wingdings"/>
              </a:rPr>
              <a:t>              Regelung z.B. Ampelanlage</a:t>
            </a:r>
            <a:endParaRPr lang="de-DE" sz="1400" dirty="0">
              <a:solidFill>
                <a:srgbClr val="008000"/>
              </a:solidFill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2B50CA94-11B4-3744-A009-760C120EBF9D}"/>
              </a:ext>
            </a:extLst>
          </p:cNvPr>
          <p:cNvSpPr/>
          <p:nvPr/>
        </p:nvSpPr>
        <p:spPr>
          <a:xfrm>
            <a:off x="7965071" y="5791120"/>
            <a:ext cx="28433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sz="1400" dirty="0">
                <a:solidFill>
                  <a:srgbClr val="008000"/>
                </a:solidFill>
                <a:sym typeface="Wingdings"/>
              </a:rPr>
              <a:t> Bau eines Solarmodells</a:t>
            </a:r>
          </a:p>
          <a:p>
            <a:r>
              <a:rPr lang="de-DE" sz="1400" dirty="0">
                <a:solidFill>
                  <a:srgbClr val="008000"/>
                </a:solidFill>
                <a:sym typeface="Wingdings"/>
              </a:rPr>
              <a:t>                 z.B. Windkraftanlage,</a:t>
            </a:r>
          </a:p>
          <a:p>
            <a:r>
              <a:rPr lang="de-DE" sz="1400" dirty="0">
                <a:solidFill>
                  <a:srgbClr val="008000"/>
                </a:solidFill>
                <a:sym typeface="Wingdings"/>
              </a:rPr>
              <a:t>                 Solarauto</a:t>
            </a:r>
            <a:endParaRPr lang="de-DE" sz="1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9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7A3FFBD-DA90-E840-A70E-DAFD7CA676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7352" y="3847110"/>
            <a:ext cx="2763672" cy="276367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EC521AB-A0ED-F941-818E-8E53AB9545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55599"/>
            <a:ext cx="1793604" cy="1083734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37AF838-4B54-3F47-921D-27B29F64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F42A-33E2-314E-9F41-3766DB11CC2C}" type="slidenum">
              <a:rPr lang="de-DE" b="1" smtClean="0"/>
              <a:t>9</a:t>
            </a:fld>
            <a:endParaRPr lang="de-DE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3F0DAA5-5253-8643-B2C5-B92F6BA6AD84}"/>
              </a:ext>
            </a:extLst>
          </p:cNvPr>
          <p:cNvSpPr txBox="1"/>
          <p:nvPr/>
        </p:nvSpPr>
        <p:spPr>
          <a:xfrm>
            <a:off x="2098404" y="342033"/>
            <a:ext cx="488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Profil Technik 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D6724E-476E-1743-AD3E-502C8F0FE6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182" y="1863672"/>
            <a:ext cx="1603352" cy="261985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2A85986-1EBC-764F-B6AE-714E5EED5F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379" y="1639745"/>
            <a:ext cx="3101291" cy="1744993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E46A026A-0D64-D742-8B1B-013DC6009575}"/>
              </a:ext>
            </a:extLst>
          </p:cNvPr>
          <p:cNvSpPr txBox="1"/>
          <p:nvPr/>
        </p:nvSpPr>
        <p:spPr>
          <a:xfrm>
            <a:off x="6737688" y="3398304"/>
            <a:ext cx="2825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Praktische Beispiele: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C3E69765-EBC2-9341-A4E7-AB71369FAE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5590" y="242437"/>
            <a:ext cx="4247196" cy="1547867"/>
          </a:xfrm>
          <a:prstGeom prst="rect">
            <a:avLst/>
          </a:prstGeom>
        </p:spPr>
      </p:pic>
      <p:pic>
        <p:nvPicPr>
          <p:cNvPr id="31" name="Picture 7" descr="MM900236390[1]">
            <a:extLst>
              <a:ext uri="{FF2B5EF4-FFF2-40B4-BE49-F238E27FC236}">
                <a16:creationId xmlns:a16="http://schemas.microsoft.com/office/drawing/2014/main" id="{81A150FE-BBD4-A644-9FA3-04EFE36A73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7280" y="1546127"/>
            <a:ext cx="1028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5A467310-E533-7E48-AABC-87CEC773DA34}"/>
              </a:ext>
            </a:extLst>
          </p:cNvPr>
          <p:cNvSpPr txBox="1"/>
          <p:nvPr/>
        </p:nvSpPr>
        <p:spPr>
          <a:xfrm>
            <a:off x="4027118" y="1043857"/>
            <a:ext cx="3462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Materialkosten für die Werkstücke ca. 10 – 15 € pro Schuljahr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34EF4F0-CE55-4A4F-926E-E08B031153DF}"/>
              </a:ext>
            </a:extLst>
          </p:cNvPr>
          <p:cNvSpPr txBox="1"/>
          <p:nvPr/>
        </p:nvSpPr>
        <p:spPr>
          <a:xfrm>
            <a:off x="4273157" y="4980944"/>
            <a:ext cx="36204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Einmal pro Schuljahr Besuch des außerschulischen Lernorts „Autostadt“ - Teilnahme an einem Workshop in der Werkstatt</a:t>
            </a:r>
          </a:p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Kosten inkl. Material ca. 20 €</a:t>
            </a:r>
          </a:p>
        </p:txBody>
      </p:sp>
      <p:pic>
        <p:nvPicPr>
          <p:cNvPr id="37" name="Bild 6" descr="P1020689.JPG">
            <a:extLst>
              <a:ext uri="{FF2B5EF4-FFF2-40B4-BE49-F238E27FC236}">
                <a16:creationId xmlns:a16="http://schemas.microsoft.com/office/drawing/2014/main" id="{1B52803A-0B31-BF41-B745-BDEAC1AD0B9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963" y="2779760"/>
            <a:ext cx="2576456" cy="1932342"/>
          </a:xfrm>
          <a:prstGeom prst="rect">
            <a:avLst/>
          </a:prstGeom>
        </p:spPr>
      </p:pic>
      <p:pic>
        <p:nvPicPr>
          <p:cNvPr id="36" name="Bild 3" descr="IMG_2480.jpg">
            <a:extLst>
              <a:ext uri="{FF2B5EF4-FFF2-40B4-BE49-F238E27FC236}">
                <a16:creationId xmlns:a16="http://schemas.microsoft.com/office/drawing/2014/main" id="{FF1EDD65-2A74-1C43-8733-E41440B39B4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516" y="3686568"/>
            <a:ext cx="2193161" cy="2924214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C81F7843-B3F7-7347-A692-193281C9073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579" y="1538855"/>
            <a:ext cx="2672516" cy="20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3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4" id="{AC369B31-7070-CA44-8DB2-518835D231B0}" vid="{B92F9516-827B-F64B-ACCC-6BE2ECA1881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Fetzen</Template>
  <TotalTime>0</TotalTime>
  <Words>694</Words>
  <Application>Microsoft Office PowerPoint</Application>
  <PresentationFormat>Breitbild</PresentationFormat>
  <Paragraphs>146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Symbol</vt:lpstr>
      <vt:lpstr>Tahoma</vt:lpstr>
      <vt:lpstr>Times New Roman</vt:lpstr>
      <vt:lpstr>Wingdings</vt:lpstr>
      <vt:lpstr>Wingdings 3</vt:lpstr>
      <vt:lpstr>Fetzen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Elke Treptow</dc:creator>
  <cp:lastModifiedBy>Elke Treptow-Lampert</cp:lastModifiedBy>
  <cp:revision>36</cp:revision>
  <dcterms:created xsi:type="dcterms:W3CDTF">2021-06-17T18:12:51Z</dcterms:created>
  <dcterms:modified xsi:type="dcterms:W3CDTF">2022-05-03T07:17:31Z</dcterms:modified>
</cp:coreProperties>
</file>