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notesMasterIdLst>
    <p:notesMasterId r:id="rId11"/>
  </p:notesMasterIdLst>
  <p:sldIdLst>
    <p:sldId id="257" r:id="rId2"/>
    <p:sldId id="258" r:id="rId3"/>
    <p:sldId id="256" r:id="rId4"/>
    <p:sldId id="259" r:id="rId5"/>
    <p:sldId id="261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1" autoAdjust="0"/>
    <p:restoredTop sz="96405" autoAdjust="0"/>
  </p:normalViewPr>
  <p:slideViewPr>
    <p:cSldViewPr snapToGrid="0" snapToObjects="1">
      <p:cViewPr varScale="1">
        <p:scale>
          <a:sx n="76" d="100"/>
          <a:sy n="76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3" d="100"/>
          <a:sy n="43" d="100"/>
        </p:scale>
        <p:origin x="248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BE3A3-DD28-4642-A774-D32914B1B771}" type="datetimeFigureOut">
              <a:rPr lang="de-DE" smtClean="0"/>
              <a:t>03.05.2022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86EA4-1501-2346-AFEE-7AF9EFEB93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36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86EA4-1501-2346-AFEE-7AF9EFEB938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81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E9DE-A7C5-624E-8970-44DCCC0F657C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1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C429-53AD-0846-8F3D-3C1F10A4485D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28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FD9-409C-4048-9EEC-52244A602253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7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B5B7-AB59-8341-B510-E4C346D79427}" type="datetime1">
              <a:rPr lang="de-DE" smtClean="0"/>
              <a:t>03.05.2022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16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2157-E367-5E4D-A0BF-6D43C07CA603}" type="datetime1">
              <a:rPr lang="de-DE" smtClean="0"/>
              <a:t>03.05.2022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153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C070-F845-9A40-AA95-D28D623E6AEB}" type="datetime1">
              <a:rPr lang="de-DE" smtClean="0"/>
              <a:t>03.05.2022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253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CA1A-E546-1E4C-A53B-CCEA23028A91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63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AD27-343E-9542-9383-B637E33DBCCC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35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F72-D54E-7D4E-8FAC-F000194AE0DB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26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5C0A-7A8F-B84E-90BA-0D135B991747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5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362-1C99-C642-A295-76490A18DD4D}" type="datetime1">
              <a:rPr lang="de-DE" smtClean="0"/>
              <a:t>03.05.2022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83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C2CF-FD1A-A84E-967C-12A5E45B94E5}" type="datetime1">
              <a:rPr lang="de-DE" smtClean="0"/>
              <a:t>03.05.2022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04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A432-6CD0-EF4C-B395-56A5250D390E}" type="datetime1">
              <a:rPr lang="de-DE" smtClean="0"/>
              <a:t>03.05.2022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77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5F89-DCCB-7F45-828F-63E363105516}" type="datetime1">
              <a:rPr lang="de-DE" smtClean="0"/>
              <a:t>03.05.2022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21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3C0B-9CCF-B44B-B5D6-301D7308F467}" type="datetime1">
              <a:rPr lang="de-DE" smtClean="0"/>
              <a:t>03.05.2022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90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2C62-CCB0-A547-98B2-20FE55E40105}" type="datetime1">
              <a:rPr lang="de-DE" smtClean="0"/>
              <a:t>03.05.2022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74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F9DB-371C-CC40-A3E6-F0F381624AC7}" type="datetime1">
              <a:rPr lang="de-DE" smtClean="0"/>
              <a:t>03.05.2022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DFF42A-33E2-314E-9F41-3766DB11CC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5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tif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ogt@rs-ruehen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triezel@rs-ruehen.de" TargetMode="External"/><Relationship Id="rId5" Type="http://schemas.openxmlformats.org/officeDocument/2006/relationships/hyperlink" Target="mailto:treptow@rs-ruhen.de" TargetMode="External"/><Relationship Id="rId4" Type="http://schemas.openxmlformats.org/officeDocument/2006/relationships/hyperlink" Target="mailto:h.mueller@rs-ruehen.d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1</a:t>
            </a:fld>
            <a:endParaRPr lang="de-DE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6329ED6-3F14-E14E-BE81-45EDA2C40833}"/>
              </a:ext>
            </a:extLst>
          </p:cNvPr>
          <p:cNvSpPr txBox="1"/>
          <p:nvPr/>
        </p:nvSpPr>
        <p:spPr>
          <a:xfrm>
            <a:off x="3055035" y="2665005"/>
            <a:ext cx="82668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/>
              <a:t>Herzlich Willkommen zur</a:t>
            </a:r>
          </a:p>
          <a:p>
            <a:pPr algn="ctr"/>
            <a:endParaRPr lang="de-DE" sz="4000" b="1" dirty="0"/>
          </a:p>
          <a:p>
            <a:pPr algn="ctr"/>
            <a:r>
              <a:rPr lang="de-DE" sz="4000" b="1" u="sng" dirty="0"/>
              <a:t>Information</a:t>
            </a:r>
          </a:p>
          <a:p>
            <a:pPr algn="ctr"/>
            <a:endParaRPr lang="de-DE" sz="4000" b="1" dirty="0"/>
          </a:p>
          <a:p>
            <a:pPr algn="ctr"/>
            <a:r>
              <a:rPr lang="de-DE" sz="4000" b="1" dirty="0"/>
              <a:t>für den 5. Jahrgang 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496E32E5-709F-7542-B4CA-E7173B262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6503" y="605552"/>
            <a:ext cx="3557758" cy="180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EEC0DF8C-AFBF-9D48-84FF-677180075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1799" y="605552"/>
            <a:ext cx="3413853" cy="180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05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2</a:t>
            </a:fld>
            <a:endParaRPr lang="de-DE" b="1" dirty="0"/>
          </a:p>
        </p:txBody>
      </p:sp>
      <p:sp>
        <p:nvSpPr>
          <p:cNvPr id="3" name="Rechteck 2"/>
          <p:cNvSpPr/>
          <p:nvPr/>
        </p:nvSpPr>
        <p:spPr>
          <a:xfrm>
            <a:off x="2327004" y="1080308"/>
            <a:ext cx="964087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Der Unterricht in der Realschule ab Klasse 6 besteht aus </a:t>
            </a:r>
            <a:r>
              <a:rPr lang="de-DE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Pflichtunterricht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sowie aus Angeboten im </a:t>
            </a:r>
            <a:r>
              <a:rPr lang="de-DE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Wahlpflichtunterricht (= Wahlpflichtkurs, kurz WPK)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Eine zweite Fremdsprache wird als vierstündiger Wahlpflichtkurs ab dem </a:t>
            </a:r>
          </a:p>
          <a:p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6. Schuljahrgang angeboten. </a:t>
            </a:r>
          </a:p>
          <a:p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Schülerinnen und Schüler, die das Angebot der zweiten Fremdsprache nicht wählen, erhalten Unterricht in zwei jeweils zweistündigen anderen Wahlpflichtkursen, in die sich die Schüler*innen am Ende des 5. Jahrgangs einwählen. </a:t>
            </a:r>
          </a:p>
          <a:p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Das Erlernen der zweiten Fremdsprache ab dem 6. Schuljahrgang ist nicht Voraussetzung für einen möglichen Übergang in die Einführungsphase der gymnasialen Oberstufe oder für den Besuch des beruflichen Gymnasiums.</a:t>
            </a:r>
          </a:p>
          <a:p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Die 2. Fremdsprache als auch die </a:t>
            </a:r>
            <a:r>
              <a:rPr lang="de-DE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WPK´s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werden benotet und sind am Schuljahresende versetzungsrelevant.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52682" y="237688"/>
            <a:ext cx="465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Allgemeine Hinweise</a:t>
            </a:r>
          </a:p>
        </p:txBody>
      </p:sp>
    </p:spTree>
    <p:extLst>
      <p:ext uri="{BB962C8B-B14F-4D97-AF65-F5344CB8AC3E}">
        <p14:creationId xmlns:p14="http://schemas.microsoft.com/office/powerpoint/2010/main" val="404940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3</a:t>
            </a:fld>
            <a:endParaRPr lang="de-DE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57323D-F4AA-3642-8307-2C7BE4814A7D}"/>
              </a:ext>
            </a:extLst>
          </p:cNvPr>
          <p:cNvSpPr txBox="1"/>
          <p:nvPr/>
        </p:nvSpPr>
        <p:spPr>
          <a:xfrm>
            <a:off x="3630106" y="561955"/>
            <a:ext cx="7840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FF0000"/>
                </a:solidFill>
              </a:rPr>
              <a:t>Die  2. Fremdsprache an unserer Schule</a:t>
            </a:r>
          </a:p>
          <a:p>
            <a:pPr algn="ctr"/>
            <a:endParaRPr lang="de-DE" sz="1600" dirty="0">
              <a:solidFill>
                <a:srgbClr val="FF0000"/>
              </a:solidFill>
            </a:endParaRPr>
          </a:p>
        </p:txBody>
      </p:sp>
      <p:pic>
        <p:nvPicPr>
          <p:cNvPr id="8" name="Picture 40" descr="Frankreich 2">
            <a:extLst>
              <a:ext uri="{FF2B5EF4-FFF2-40B4-BE49-F238E27FC236}">
                <a16:creationId xmlns:a16="http://schemas.microsoft.com/office/drawing/2014/main" id="{7DA2CB60-1C20-DB41-8285-77A9D4407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8240" y="1741922"/>
            <a:ext cx="4114530" cy="274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1C8D8E63-F7A0-B749-BA6F-591201435E6E}"/>
              </a:ext>
            </a:extLst>
          </p:cNvPr>
          <p:cNvSpPr/>
          <p:nvPr/>
        </p:nvSpPr>
        <p:spPr>
          <a:xfrm>
            <a:off x="5260394" y="5248608"/>
            <a:ext cx="3150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de-DE" sz="4000" b="1" dirty="0">
                <a:latin typeface="+mj-lt"/>
                <a:ea typeface="ＭＳ Ｐゴシック" charset="0"/>
                <a:cs typeface="Calibri Light" panose="020F0302020204030204" pitchFamily="34" charset="0"/>
              </a:rPr>
              <a:t>BIENVENUE</a:t>
            </a:r>
            <a:r>
              <a:rPr lang="de-DE" sz="4000" b="1" dirty="0"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rPr>
              <a:t> !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CD6158-C0F7-9944-9205-616FCDCEB05E}"/>
              </a:ext>
            </a:extLst>
          </p:cNvPr>
          <p:cNvSpPr/>
          <p:nvPr/>
        </p:nvSpPr>
        <p:spPr>
          <a:xfrm>
            <a:off x="2948509" y="1799790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+mj-lt"/>
                <a:cs typeface="Calibri Light" panose="020F0302020204030204" pitchFamily="34" charset="0"/>
              </a:rPr>
              <a:t>un</a:t>
            </a:r>
            <a:endParaRPr lang="de-DE" sz="2800" b="1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B371685-7DB4-D042-8DB8-6F8FE92F6878}"/>
              </a:ext>
            </a:extLst>
          </p:cNvPr>
          <p:cNvSpPr/>
          <p:nvPr/>
        </p:nvSpPr>
        <p:spPr>
          <a:xfrm>
            <a:off x="3382270" y="2549612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+mj-lt"/>
              </a:rPr>
              <a:t>deux</a:t>
            </a:r>
            <a:endParaRPr lang="de-DE" sz="2800" b="1" dirty="0">
              <a:latin typeface="+mj-lt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6E49E36-1D9C-004F-847A-2003372CE6E4}"/>
              </a:ext>
            </a:extLst>
          </p:cNvPr>
          <p:cNvSpPr/>
          <p:nvPr/>
        </p:nvSpPr>
        <p:spPr>
          <a:xfrm>
            <a:off x="2878885" y="3356354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+mj-lt"/>
                <a:cs typeface="Calibri Light" panose="020F0302020204030204" pitchFamily="34" charset="0"/>
              </a:rPr>
              <a:t>trois</a:t>
            </a:r>
            <a:endParaRPr lang="de-DE" sz="2800" b="1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AE3704B-EED8-1348-A016-3A7ACB1C1A24}"/>
              </a:ext>
            </a:extLst>
          </p:cNvPr>
          <p:cNvSpPr/>
          <p:nvPr/>
        </p:nvSpPr>
        <p:spPr>
          <a:xfrm>
            <a:off x="9487855" y="1809906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l'amour</a:t>
            </a:r>
            <a:endParaRPr lang="de-DE" sz="2800" b="1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D756BF9-2494-7249-8E69-D943555C26E8}"/>
              </a:ext>
            </a:extLst>
          </p:cNvPr>
          <p:cNvSpPr/>
          <p:nvPr/>
        </p:nvSpPr>
        <p:spPr>
          <a:xfrm>
            <a:off x="10535578" y="2768370"/>
            <a:ext cx="873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+mj-lt"/>
                <a:cs typeface="Calibri Light" panose="020F0302020204030204" pitchFamily="34" charset="0"/>
              </a:rPr>
              <a:t>ville</a:t>
            </a:r>
            <a:endParaRPr lang="de-DE" sz="2800" b="1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319761" y="4006320"/>
            <a:ext cx="2431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+mj-lt"/>
                <a:cs typeface="Calibri Light" panose="020F0302020204030204" pitchFamily="34" charset="0"/>
              </a:rPr>
              <a:t>bon voyage</a:t>
            </a:r>
            <a:endParaRPr lang="de-DE" sz="2800" b="1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7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4</a:t>
            </a:fld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823883" y="530411"/>
            <a:ext cx="9063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Die 2. Fremdsprache – </a:t>
            </a:r>
            <a:r>
              <a:rPr lang="de-DE" sz="2800" b="1" dirty="0">
                <a:solidFill>
                  <a:srgbClr val="0070C0"/>
                </a:solidFill>
              </a:rPr>
              <a:t>Fran</a:t>
            </a:r>
            <a:r>
              <a:rPr lang="de-DE" sz="2800" b="1" dirty="0">
                <a:solidFill>
                  <a:schemeClr val="bg1"/>
                </a:solidFill>
              </a:rPr>
              <a:t>zös</a:t>
            </a:r>
            <a:r>
              <a:rPr lang="de-DE" sz="2800" b="1" dirty="0">
                <a:solidFill>
                  <a:srgbClr val="FF0000"/>
                </a:solidFill>
              </a:rPr>
              <a:t>isch</a:t>
            </a:r>
            <a:r>
              <a:rPr lang="de-DE" sz="2800" b="1" dirty="0"/>
              <a:t> – im  Detail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581" y="1184323"/>
            <a:ext cx="4579792" cy="4086923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562118" y="1515003"/>
            <a:ext cx="480050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Im Mittelpunkt des Unterrichts steht das Erlernen einer neuen Sprache.</a:t>
            </a:r>
          </a:p>
          <a:p>
            <a:endParaRPr lang="de-DE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Kennenlernen einer anderen Kultur, Gesellschaft und Geschichte</a:t>
            </a:r>
          </a:p>
          <a:p>
            <a:endParaRPr lang="de-DE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b="1" dirty="0"/>
              <a:t>Vermittlung und </a:t>
            </a:r>
          </a:p>
          <a:p>
            <a:r>
              <a:rPr lang="de-DE" b="1" dirty="0"/>
              <a:t>      Förderung des </a:t>
            </a:r>
          </a:p>
          <a:p>
            <a:r>
              <a:rPr lang="de-DE" b="1" dirty="0"/>
              <a:t>      europäischen </a:t>
            </a:r>
          </a:p>
          <a:p>
            <a:r>
              <a:rPr lang="de-DE" b="1" dirty="0"/>
              <a:t>      Gedanken</a:t>
            </a:r>
          </a:p>
          <a:p>
            <a:endParaRPr lang="de-DE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Bessere Voraussetzungen</a:t>
            </a:r>
          </a:p>
          <a:p>
            <a:r>
              <a:rPr lang="de-DE" b="1" dirty="0"/>
              <a:t>     für den Arbeitsmarkt</a:t>
            </a:r>
          </a:p>
          <a:p>
            <a:endParaRPr lang="de-DE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Vorbereitung für das</a:t>
            </a:r>
          </a:p>
          <a:p>
            <a:r>
              <a:rPr lang="de-DE" b="1" dirty="0"/>
              <a:t>     Abitur</a:t>
            </a:r>
          </a:p>
          <a:p>
            <a:endParaRPr lang="de-DE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b="1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441" y="3135063"/>
            <a:ext cx="2401100" cy="330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9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5</a:t>
            </a:fld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3307978" y="530411"/>
            <a:ext cx="747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Wer sollte eine 2. Fremdsprache wählen?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00524" y="1399179"/>
            <a:ext cx="9079099" cy="4934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de-DE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Eine 2. Fremdsprache sollten </a:t>
            </a:r>
            <a:r>
              <a:rPr lang="de-DE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Schülerinnen und Schüler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lernen, die ...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sichere Leistungen in Deutsch und der ersten Fremdsprache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vorweisen können.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hohe Leistungsforderungen an sich selbst stellen und im Wesentlichen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freiwillig und selbstständig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lernen (z. B. Vokabeln).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Lernaufgaben und schriftliche Arbeiten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selbstständig, sauber, genau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umfangreich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anfertigen.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während des Unterrichts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kaum zusätzlicher Hilfen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bedürfen.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aktiv im Unterricht mitarbeiten und diesen durch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eigenständige Beiträge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bereichern.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allgemeine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Regeln und Zusammenhänge erkennen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und erlerntes Wissen in neuen Situationen anwenden können.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7CA5465-E1F7-154C-B13D-B3FE159FF04A}"/>
              </a:ext>
            </a:extLst>
          </p:cNvPr>
          <p:cNvSpPr txBox="1"/>
          <p:nvPr/>
        </p:nvSpPr>
        <p:spPr>
          <a:xfrm>
            <a:off x="2473569" y="1641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96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BB6FB03-9082-AB4B-8EEA-DAD02BA4B3D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5207" y="4142292"/>
            <a:ext cx="4110590" cy="256911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6</a:t>
            </a:fld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837572" y="277444"/>
            <a:ext cx="5849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Eindrücke aus Frankreich</a:t>
            </a:r>
          </a:p>
        </p:txBody>
      </p:sp>
      <p:pic>
        <p:nvPicPr>
          <p:cNvPr id="5" name="Picture 7" descr="louvre-museum-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7319" y="1053017"/>
            <a:ext cx="4613361" cy="296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9595" y="923775"/>
            <a:ext cx="4034118" cy="2521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C07BB10-E41A-0848-A9F1-2A01E7397EE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2027" y="3666279"/>
            <a:ext cx="3792128" cy="302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1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7</a:t>
            </a:fld>
            <a:endParaRPr lang="de-DE" b="1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4287BEE-3E02-F348-A553-EF063616BEDB}"/>
              </a:ext>
            </a:extLst>
          </p:cNvPr>
          <p:cNvSpPr txBox="1"/>
          <p:nvPr/>
        </p:nvSpPr>
        <p:spPr>
          <a:xfrm>
            <a:off x="3892061" y="635856"/>
            <a:ext cx="6506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Alternative Möglichkeit zu Französisch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5483D37-25B1-C448-8AAD-292907E57118}"/>
              </a:ext>
            </a:extLst>
          </p:cNvPr>
          <p:cNvSpPr/>
          <p:nvPr/>
        </p:nvSpPr>
        <p:spPr>
          <a:xfrm>
            <a:off x="3083170" y="1286933"/>
            <a:ext cx="7690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jedem Jahrgang gibt es für die Schüler*innen, die nicht am Französisch-WPK teilnehmen, ein vielfältiges Angebot aus den folgenden </a:t>
            </a:r>
            <a:r>
              <a:rPr lang="de-DE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möglichen</a:t>
            </a: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Bereichen:</a:t>
            </a:r>
          </a:p>
          <a:p>
            <a:endParaRPr lang="de-DE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Naturwissenschaften (Chemie, Physik, Biologie)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Mathematik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Astronomie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Erdkunde, Geschichte, Politik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4325E1C-336F-394C-8B77-B2CEBBA29C03}"/>
              </a:ext>
            </a:extLst>
          </p:cNvPr>
          <p:cNvSpPr txBox="1"/>
          <p:nvPr/>
        </p:nvSpPr>
        <p:spPr>
          <a:xfrm>
            <a:off x="8112369" y="2117930"/>
            <a:ext cx="3751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Theater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Textiles Gestalten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Hauswirtschaft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Sport</a:t>
            </a: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3726C711-C898-F94B-9504-66F21B966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07527"/>
              </p:ext>
            </p:extLst>
          </p:nvPr>
        </p:nvGraphicFramePr>
        <p:xfrm>
          <a:off x="3083170" y="5087239"/>
          <a:ext cx="6975231" cy="1224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139">
                  <a:extLst>
                    <a:ext uri="{9D8B030D-6E8A-4147-A177-3AD203B41FA5}">
                      <a16:colId xmlns:a16="http://schemas.microsoft.com/office/drawing/2014/main" val="932686779"/>
                    </a:ext>
                  </a:extLst>
                </a:gridCol>
                <a:gridCol w="1404211">
                  <a:extLst>
                    <a:ext uri="{9D8B030D-6E8A-4147-A177-3AD203B41FA5}">
                      <a16:colId xmlns:a16="http://schemas.microsoft.com/office/drawing/2014/main" val="1717031270"/>
                    </a:ext>
                  </a:extLst>
                </a:gridCol>
                <a:gridCol w="1306097">
                  <a:extLst>
                    <a:ext uri="{9D8B030D-6E8A-4147-A177-3AD203B41FA5}">
                      <a16:colId xmlns:a16="http://schemas.microsoft.com/office/drawing/2014/main" val="135552523"/>
                    </a:ext>
                  </a:extLst>
                </a:gridCol>
                <a:gridCol w="1436805">
                  <a:extLst>
                    <a:ext uri="{9D8B030D-6E8A-4147-A177-3AD203B41FA5}">
                      <a16:colId xmlns:a16="http://schemas.microsoft.com/office/drawing/2014/main" val="1368504215"/>
                    </a:ext>
                  </a:extLst>
                </a:gridCol>
                <a:gridCol w="1690979">
                  <a:extLst>
                    <a:ext uri="{9D8B030D-6E8A-4147-A177-3AD203B41FA5}">
                      <a16:colId xmlns:a16="http://schemas.microsoft.com/office/drawing/2014/main" val="11835854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(WPK 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Französisch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Biologie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Geschichte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– Literatur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146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 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(WPK 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Französisch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Informatik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Werken/Kunst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0728685"/>
                  </a:ext>
                </a:extLst>
              </a:tr>
            </a:tbl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8FB023AD-9216-6C41-8845-6FC0A1A59F15}"/>
              </a:ext>
            </a:extLst>
          </p:cNvPr>
          <p:cNvSpPr txBox="1"/>
          <p:nvPr/>
        </p:nvSpPr>
        <p:spPr>
          <a:xfrm>
            <a:off x="2567354" y="4433581"/>
            <a:ext cx="872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solidFill>
                  <a:schemeClr val="accent1">
                    <a:lumMod val="75000"/>
                  </a:schemeClr>
                </a:solidFill>
              </a:rPr>
              <a:t>Beispiel: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7877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8</a:t>
            </a:fld>
            <a:endParaRPr lang="de-DE" b="1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B9734E4-C054-3048-831D-9B4DFD13A7C0}"/>
              </a:ext>
            </a:extLst>
          </p:cNvPr>
          <p:cNvSpPr/>
          <p:nvPr/>
        </p:nvSpPr>
        <p:spPr>
          <a:xfrm>
            <a:off x="4291554" y="574300"/>
            <a:ext cx="5031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latin typeface="Calibri" panose="020F0502020204030204" pitchFamily="34" charset="0"/>
                <a:cs typeface="Calibri" panose="020F0502020204030204" pitchFamily="34" charset="0"/>
              </a:rPr>
              <a:t>Französisch oder WPK???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1B55270-04BA-2745-A770-192F4F5BB48A}"/>
              </a:ext>
            </a:extLst>
          </p:cNvPr>
          <p:cNvSpPr/>
          <p:nvPr/>
        </p:nvSpPr>
        <p:spPr>
          <a:xfrm>
            <a:off x="2282327" y="1439333"/>
            <a:ext cx="96283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 Fragen können Sie Kontakt mit den folgenden Personen aufnehmen.</a:t>
            </a:r>
          </a:p>
          <a:p>
            <a:pPr>
              <a:defRPr/>
            </a:pPr>
            <a:endParaRPr lang="de-DE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Verantwortlich für das Fach Französisch: </a:t>
            </a: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	Frau Vogt	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  <a:hlinkClick r:id="rId3"/>
              </a:rPr>
              <a:t>vogt@rs-ruehen.de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Herr Müller	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  <a:hlinkClick r:id="rId4"/>
              </a:rPr>
              <a:t>h.mueller@rs-ruehen.de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Allgemeine Anfragen an die jeweilige </a:t>
            </a: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Klassenleitung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oder Schulleitung	</a:t>
            </a: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</a:t>
            </a: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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  <a:hlinkClick r:id="rId5"/>
              </a:rPr>
              <a:t>treptow@rs-ruhen.de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Tel.: 05833/8487-1</a:t>
            </a: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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  <a:hlinkClick r:id="rId6"/>
              </a:rPr>
              <a:t>striezel@rs-ruehen.de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Tel.: 05833/8487-2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Weiterhin bieten die Klassenlehrer*innen gern individuelle Beratungen an und stehen euch/Ihnen mit Rat und Tat zur Seite.</a:t>
            </a:r>
          </a:p>
        </p:txBody>
      </p:sp>
    </p:spTree>
    <p:extLst>
      <p:ext uri="{BB962C8B-B14F-4D97-AF65-F5344CB8AC3E}">
        <p14:creationId xmlns:p14="http://schemas.microsoft.com/office/powerpoint/2010/main" val="434042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EC521AB-A0ED-F941-818E-8E53AB9545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55599"/>
            <a:ext cx="1793604" cy="108373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7AF838-4B54-3F47-921D-27B29F6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F42A-33E2-314E-9F41-3766DB11CC2C}" type="slidenum">
              <a:rPr lang="de-DE" b="1" smtClean="0"/>
              <a:t>9</a:t>
            </a:fld>
            <a:endParaRPr lang="de-DE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8446AC5-AE9B-3B4C-BDC2-5F982C57C231}"/>
              </a:ext>
            </a:extLst>
          </p:cNvPr>
          <p:cNvSpPr txBox="1"/>
          <p:nvPr/>
        </p:nvSpPr>
        <p:spPr>
          <a:xfrm>
            <a:off x="2309446" y="1955151"/>
            <a:ext cx="92260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Vielen Dank</a:t>
            </a:r>
          </a:p>
          <a:p>
            <a:pPr algn="ctr"/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für Ihr Interesse und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4179418560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AC369B31-7070-CA44-8DB2-518835D231B0}" vid="{B92F9516-827B-F64B-ACCC-6BE2ECA1881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Fetzen</Template>
  <TotalTime>0</TotalTime>
  <Words>502</Words>
  <Application>Microsoft Office PowerPoint</Application>
  <PresentationFormat>Breitbild</PresentationFormat>
  <Paragraphs>111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Century Gothic</vt:lpstr>
      <vt:lpstr>Wingdings</vt:lpstr>
      <vt:lpstr>Wingdings 3</vt:lpstr>
      <vt:lpstr>Fetzen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Elke Treptow</dc:creator>
  <cp:lastModifiedBy>Elke Treptow-Lampert</cp:lastModifiedBy>
  <cp:revision>24</cp:revision>
  <dcterms:created xsi:type="dcterms:W3CDTF">2021-06-17T18:12:51Z</dcterms:created>
  <dcterms:modified xsi:type="dcterms:W3CDTF">2022-05-03T07:14:02Z</dcterms:modified>
</cp:coreProperties>
</file>